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Masters/slideMaster1.xml" ContentType="application/vnd.openxmlformats-officedocument.presentationml.slideMaster+xml"/>
  <Override PartName="/ppt/notesSlides/notesSlide3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2.xml" ContentType="application/vnd.openxmlformats-officedocument.presentationml.notesSlide+xml"/>
  <Override PartName="/ppt/notesSlides/notesSlide32.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9" r:id="rId3"/>
    <p:sldId id="268" r:id="rId4"/>
    <p:sldId id="269" r:id="rId5"/>
    <p:sldId id="277" r:id="rId6"/>
    <p:sldId id="257" r:id="rId7"/>
    <p:sldId id="261" r:id="rId8"/>
    <p:sldId id="258" r:id="rId9"/>
    <p:sldId id="260" r:id="rId10"/>
    <p:sldId id="271" r:id="rId11"/>
    <p:sldId id="270" r:id="rId12"/>
    <p:sldId id="262" r:id="rId13"/>
    <p:sldId id="264" r:id="rId14"/>
    <p:sldId id="263" r:id="rId15"/>
    <p:sldId id="272" r:id="rId16"/>
    <p:sldId id="273" r:id="rId17"/>
    <p:sldId id="265" r:id="rId18"/>
    <p:sldId id="427" r:id="rId19"/>
    <p:sldId id="329" r:id="rId20"/>
    <p:sldId id="330" r:id="rId21"/>
    <p:sldId id="331" r:id="rId22"/>
    <p:sldId id="417" r:id="rId23"/>
    <p:sldId id="426" r:id="rId24"/>
    <p:sldId id="274" r:id="rId25"/>
    <p:sldId id="275" r:id="rId26"/>
    <p:sldId id="276" r:id="rId27"/>
    <p:sldId id="418" r:id="rId28"/>
    <p:sldId id="420" r:id="rId29"/>
    <p:sldId id="421" r:id="rId30"/>
    <p:sldId id="266" r:id="rId31"/>
    <p:sldId id="267" r:id="rId32"/>
    <p:sldId id="422" r:id="rId33"/>
    <p:sldId id="423" r:id="rId34"/>
    <p:sldId id="411" r:id="rId35"/>
    <p:sldId id="412" r:id="rId36"/>
    <p:sldId id="414" r:id="rId37"/>
    <p:sldId id="416" r:id="rId38"/>
    <p:sldId id="424" r:id="rId39"/>
    <p:sldId id="425" r:id="rId40"/>
    <p:sldId id="419" r:id="rId41"/>
    <p:sldId id="312" r:id="rId42"/>
    <p:sldId id="296" r:id="rId43"/>
    <p:sldId id="313" r:id="rId44"/>
    <p:sldId id="322" r:id="rId45"/>
    <p:sldId id="323" r:id="rId46"/>
    <p:sldId id="316" r:id="rId47"/>
    <p:sldId id="321" r:id="rId48"/>
    <p:sldId id="332" r:id="rId49"/>
    <p:sldId id="333" r:id="rId50"/>
    <p:sldId id="334" r:id="rId51"/>
    <p:sldId id="335" r:id="rId52"/>
    <p:sldId id="336" r:id="rId53"/>
    <p:sldId id="337" r:id="rId54"/>
    <p:sldId id="339" r:id="rId55"/>
    <p:sldId id="340" r:id="rId56"/>
    <p:sldId id="341" r:id="rId57"/>
    <p:sldId id="342" r:id="rId58"/>
    <p:sldId id="343" r:id="rId59"/>
    <p:sldId id="347" r:id="rId60"/>
    <p:sldId id="348" r:id="rId61"/>
    <p:sldId id="349" r:id="rId62"/>
    <p:sldId id="350" r:id="rId63"/>
    <p:sldId id="351" r:id="rId64"/>
    <p:sldId id="352" r:id="rId65"/>
    <p:sldId id="353"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ustomXml" Target="../customXml/item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003F8-D1B9-4401-A778-633F8FBF4DE6}" type="datetimeFigureOut">
              <a:rPr lang="pt-BR" smtClean="0"/>
              <a:t>07/05/2023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0F55A-2EAC-4F9F-ABE6-686A2392E2E1}" type="slidenum">
              <a:rPr lang="pt-BR" smtClean="0"/>
              <a:t>‹nº›</a:t>
            </a:fld>
            <a:endParaRPr lang="pt-BR"/>
          </a:p>
        </p:txBody>
      </p:sp>
    </p:spTree>
    <p:extLst>
      <p:ext uri="{BB962C8B-B14F-4D97-AF65-F5344CB8AC3E}">
        <p14:creationId xmlns:p14="http://schemas.microsoft.com/office/powerpoint/2010/main" val="3732082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218B0048-1E5E-B5AA-7529-0E15096353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0883" name="Notes Placeholder 2">
            <a:extLst>
              <a:ext uri="{FF2B5EF4-FFF2-40B4-BE49-F238E27FC236}">
                <a16:creationId xmlns:a16="http://schemas.microsoft.com/office/drawing/2014/main" id="{EDC2607D-61A7-E121-5855-F157BD972A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50884" name="Slide Number Placeholder 3">
            <a:extLst>
              <a:ext uri="{FF2B5EF4-FFF2-40B4-BE49-F238E27FC236}">
                <a16:creationId xmlns:a16="http://schemas.microsoft.com/office/drawing/2014/main" id="{32335B96-74A2-BA50-B35E-9ECB395D75B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8F845EC-2242-42B0-A6BA-1C2F9CDDFF0B}" type="slidenum">
              <a:rPr lang="pt-BR" altLang="pt-BR" sz="1200"/>
              <a:pPr eaLnBrk="1" hangingPunct="1"/>
              <a:t>19</a:t>
            </a:fld>
            <a:endParaRPr lang="pt-BR" altLang="pt-B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a:extLst>
              <a:ext uri="{FF2B5EF4-FFF2-40B4-BE49-F238E27FC236}">
                <a16:creationId xmlns:a16="http://schemas.microsoft.com/office/drawing/2014/main" id="{E7C3B486-7491-2D5B-4132-89C5CD3566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1" name="Notes Placeholder 2">
            <a:extLst>
              <a:ext uri="{FF2B5EF4-FFF2-40B4-BE49-F238E27FC236}">
                <a16:creationId xmlns:a16="http://schemas.microsoft.com/office/drawing/2014/main" id="{289CE4DC-48E7-A654-EB1F-1E8E5EA502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37572" name="Slide Number Placeholder 3">
            <a:extLst>
              <a:ext uri="{FF2B5EF4-FFF2-40B4-BE49-F238E27FC236}">
                <a16:creationId xmlns:a16="http://schemas.microsoft.com/office/drawing/2014/main" id="{FAEC29EB-EF06-1329-4C88-D87CC128D0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17C1C43-EC8B-4027-87C1-3A6F87C0D11C}" type="slidenum">
              <a:rPr lang="pt-BR" altLang="pt-BR" sz="1200"/>
              <a:pPr eaLnBrk="1" hangingPunct="1"/>
              <a:t>43</a:t>
            </a:fld>
            <a:endParaRPr lang="pt-BR" altLang="pt-B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a:extLst>
              <a:ext uri="{FF2B5EF4-FFF2-40B4-BE49-F238E27FC236}">
                <a16:creationId xmlns:a16="http://schemas.microsoft.com/office/drawing/2014/main" id="{05FBD710-4F4D-ECB5-AB83-D4A99C9F2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8595" name="Notes Placeholder 2">
            <a:extLst>
              <a:ext uri="{FF2B5EF4-FFF2-40B4-BE49-F238E27FC236}">
                <a16:creationId xmlns:a16="http://schemas.microsoft.com/office/drawing/2014/main" id="{37C3EB32-C42A-9DDC-9D84-243F26096A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38596" name="Slide Number Placeholder 3">
            <a:extLst>
              <a:ext uri="{FF2B5EF4-FFF2-40B4-BE49-F238E27FC236}">
                <a16:creationId xmlns:a16="http://schemas.microsoft.com/office/drawing/2014/main" id="{E9B01664-62BB-15F4-2EF3-AE85503123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DF38656-D577-43E6-803B-53107DCBB721}" type="slidenum">
              <a:rPr lang="pt-BR" altLang="pt-BR" sz="1200"/>
              <a:pPr eaLnBrk="1" hangingPunct="1"/>
              <a:t>44</a:t>
            </a:fld>
            <a:endParaRPr lang="pt-BR" altLang="pt-B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a:extLst>
              <a:ext uri="{FF2B5EF4-FFF2-40B4-BE49-F238E27FC236}">
                <a16:creationId xmlns:a16="http://schemas.microsoft.com/office/drawing/2014/main" id="{5CA1FAFE-A2A5-7F85-DEAF-92523E5561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6787" name="Notes Placeholder 2">
            <a:extLst>
              <a:ext uri="{FF2B5EF4-FFF2-40B4-BE49-F238E27FC236}">
                <a16:creationId xmlns:a16="http://schemas.microsoft.com/office/drawing/2014/main" id="{152CB47D-D7A0-4383-D994-F63777805DF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46788" name="Slide Number Placeholder 3">
            <a:extLst>
              <a:ext uri="{FF2B5EF4-FFF2-40B4-BE49-F238E27FC236}">
                <a16:creationId xmlns:a16="http://schemas.microsoft.com/office/drawing/2014/main" id="{BB843106-9E1C-419C-26A0-D11C5BDE77C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5628F6D-09E2-4D26-93D4-C835233DDF53}" type="slidenum">
              <a:rPr lang="pt-BR" altLang="pt-BR" sz="1200"/>
              <a:pPr eaLnBrk="1" hangingPunct="1"/>
              <a:t>45</a:t>
            </a:fld>
            <a:endParaRPr lang="pt-BR" altLang="pt-B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Image Placeholder 1">
            <a:extLst>
              <a:ext uri="{FF2B5EF4-FFF2-40B4-BE49-F238E27FC236}">
                <a16:creationId xmlns:a16="http://schemas.microsoft.com/office/drawing/2014/main" id="{584D82E1-4470-B2F9-BA34-A8B3FB2771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1" name="Notes Placeholder 2">
            <a:extLst>
              <a:ext uri="{FF2B5EF4-FFF2-40B4-BE49-F238E27FC236}">
                <a16:creationId xmlns:a16="http://schemas.microsoft.com/office/drawing/2014/main" id="{116EF26E-C530-AF9E-A18F-5D991A377D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47812" name="Slide Number Placeholder 3">
            <a:extLst>
              <a:ext uri="{FF2B5EF4-FFF2-40B4-BE49-F238E27FC236}">
                <a16:creationId xmlns:a16="http://schemas.microsoft.com/office/drawing/2014/main" id="{8525E2DE-83E7-0760-DCC5-3A981A6EA0F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B5F48B19-BBCC-41F5-97D6-F8F25F44FA1C}" type="slidenum">
              <a:rPr lang="pt-BR" altLang="pt-BR" sz="1200"/>
              <a:pPr eaLnBrk="1" hangingPunct="1"/>
              <a:t>46</a:t>
            </a:fld>
            <a:endParaRPr lang="pt-BR" altLang="pt-B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a:extLst>
              <a:ext uri="{FF2B5EF4-FFF2-40B4-BE49-F238E27FC236}">
                <a16:creationId xmlns:a16="http://schemas.microsoft.com/office/drawing/2014/main" id="{FA488EA6-5E0F-A772-B5DB-6EBBA2B313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a:extLst>
              <a:ext uri="{FF2B5EF4-FFF2-40B4-BE49-F238E27FC236}">
                <a16:creationId xmlns:a16="http://schemas.microsoft.com/office/drawing/2014/main" id="{D737A0A4-2DAD-57E9-40D3-D35BD15A56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58052" name="Slide Number Placeholder 3">
            <a:extLst>
              <a:ext uri="{FF2B5EF4-FFF2-40B4-BE49-F238E27FC236}">
                <a16:creationId xmlns:a16="http://schemas.microsoft.com/office/drawing/2014/main" id="{13C6F1A2-5F6D-229F-0D3C-0B877634D4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D2DBC1A-A57C-475D-8A4F-4639FEE7F38A}" type="slidenum">
              <a:rPr lang="pt-BR" altLang="pt-BR" sz="1200"/>
              <a:pPr eaLnBrk="1" hangingPunct="1"/>
              <a:t>47</a:t>
            </a:fld>
            <a:endParaRPr lang="pt-BR" altLang="pt-B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Slide Image Placeholder 1">
            <a:extLst>
              <a:ext uri="{FF2B5EF4-FFF2-40B4-BE49-F238E27FC236}">
                <a16:creationId xmlns:a16="http://schemas.microsoft.com/office/drawing/2014/main" id="{50BF91A9-DEFC-DBC5-D954-D0E8A17370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5" name="Notes Placeholder 2">
            <a:extLst>
              <a:ext uri="{FF2B5EF4-FFF2-40B4-BE49-F238E27FC236}">
                <a16:creationId xmlns:a16="http://schemas.microsoft.com/office/drawing/2014/main" id="{F370A74D-F6FA-F7B8-2BA5-4B54D3E1477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59076" name="Slide Number Placeholder 3">
            <a:extLst>
              <a:ext uri="{FF2B5EF4-FFF2-40B4-BE49-F238E27FC236}">
                <a16:creationId xmlns:a16="http://schemas.microsoft.com/office/drawing/2014/main" id="{A7604A10-DFE2-4608-3B01-290FB175BBC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45A62913-F654-4CA2-8B44-05E845ABB731}" type="slidenum">
              <a:rPr lang="pt-BR" altLang="pt-BR" sz="1200"/>
              <a:pPr eaLnBrk="1" hangingPunct="1"/>
              <a:t>48</a:t>
            </a:fld>
            <a:endParaRPr lang="pt-BR" altLang="pt-B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a:extLst>
              <a:ext uri="{FF2B5EF4-FFF2-40B4-BE49-F238E27FC236}">
                <a16:creationId xmlns:a16="http://schemas.microsoft.com/office/drawing/2014/main" id="{0F87238D-40A7-EB6E-4A81-BB724E25EE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3" name="Notes Placeholder 2">
            <a:extLst>
              <a:ext uri="{FF2B5EF4-FFF2-40B4-BE49-F238E27FC236}">
                <a16:creationId xmlns:a16="http://schemas.microsoft.com/office/drawing/2014/main" id="{3DBAEB07-3A98-B085-7067-4ACBC614C7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1124" name="Slide Number Placeholder 3">
            <a:extLst>
              <a:ext uri="{FF2B5EF4-FFF2-40B4-BE49-F238E27FC236}">
                <a16:creationId xmlns:a16="http://schemas.microsoft.com/office/drawing/2014/main" id="{48A47C8C-968C-F03D-4A2F-8A1A1DACDE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E26A940-3019-4139-ADD2-D3EC9B6ADFB3}" type="slidenum">
              <a:rPr lang="pt-BR" altLang="pt-BR" sz="1200"/>
              <a:pPr eaLnBrk="1" hangingPunct="1"/>
              <a:t>49</a:t>
            </a:fld>
            <a:endParaRPr lang="pt-BR" altLang="pt-B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a:extLst>
              <a:ext uri="{FF2B5EF4-FFF2-40B4-BE49-F238E27FC236}">
                <a16:creationId xmlns:a16="http://schemas.microsoft.com/office/drawing/2014/main" id="{8AB8D8B6-EE96-2250-B4F7-0C7CC20144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2147" name="Notes Placeholder 2">
            <a:extLst>
              <a:ext uri="{FF2B5EF4-FFF2-40B4-BE49-F238E27FC236}">
                <a16:creationId xmlns:a16="http://schemas.microsoft.com/office/drawing/2014/main" id="{954CC25A-1270-C472-B857-0CF6A5DE74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2148" name="Slide Number Placeholder 3">
            <a:extLst>
              <a:ext uri="{FF2B5EF4-FFF2-40B4-BE49-F238E27FC236}">
                <a16:creationId xmlns:a16="http://schemas.microsoft.com/office/drawing/2014/main" id="{2059A77F-A5FB-54A2-1074-15C6E1F664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65B0A3B0-5CD7-4D82-80D5-09C5E126E2AF}" type="slidenum">
              <a:rPr lang="pt-BR" altLang="pt-BR" sz="1200"/>
              <a:pPr eaLnBrk="1" hangingPunct="1"/>
              <a:t>50</a:t>
            </a:fld>
            <a:endParaRPr lang="pt-BR" altLang="pt-B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Slide Image Placeholder 1">
            <a:extLst>
              <a:ext uri="{FF2B5EF4-FFF2-40B4-BE49-F238E27FC236}">
                <a16:creationId xmlns:a16="http://schemas.microsoft.com/office/drawing/2014/main" id="{6D545483-1F63-9B0A-3A95-D4F829F8C8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1" name="Notes Placeholder 2">
            <a:extLst>
              <a:ext uri="{FF2B5EF4-FFF2-40B4-BE49-F238E27FC236}">
                <a16:creationId xmlns:a16="http://schemas.microsoft.com/office/drawing/2014/main" id="{FB227D93-C617-082F-10C5-1686537AFC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3172" name="Slide Number Placeholder 3">
            <a:extLst>
              <a:ext uri="{FF2B5EF4-FFF2-40B4-BE49-F238E27FC236}">
                <a16:creationId xmlns:a16="http://schemas.microsoft.com/office/drawing/2014/main" id="{3F3C5F8C-C593-96CA-1B41-C33556669F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96A721A-9257-40D3-B5CD-FE3FD52DF25C}" type="slidenum">
              <a:rPr lang="pt-BR" altLang="pt-BR" sz="1200"/>
              <a:pPr eaLnBrk="1" hangingPunct="1"/>
              <a:t>51</a:t>
            </a:fld>
            <a:endParaRPr lang="pt-BR" altLang="pt-B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Slide Image Placeholder 1">
            <a:extLst>
              <a:ext uri="{FF2B5EF4-FFF2-40B4-BE49-F238E27FC236}">
                <a16:creationId xmlns:a16="http://schemas.microsoft.com/office/drawing/2014/main" id="{9FF1F0C4-0AFA-ECB7-A5F4-76A9C8FFB4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4195" name="Notes Placeholder 2">
            <a:extLst>
              <a:ext uri="{FF2B5EF4-FFF2-40B4-BE49-F238E27FC236}">
                <a16:creationId xmlns:a16="http://schemas.microsoft.com/office/drawing/2014/main" id="{7EB68FA6-0143-A6F0-2EE6-BA89F06267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4196" name="Slide Number Placeholder 3">
            <a:extLst>
              <a:ext uri="{FF2B5EF4-FFF2-40B4-BE49-F238E27FC236}">
                <a16:creationId xmlns:a16="http://schemas.microsoft.com/office/drawing/2014/main" id="{BEE5D4AE-795A-C311-47AE-3653534D56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6607EC7-2A6E-44CE-B784-FA90506BEE32}" type="slidenum">
              <a:rPr lang="pt-BR" altLang="pt-BR" sz="1200"/>
              <a:pPr eaLnBrk="1" hangingPunct="1"/>
              <a:t>52</a:t>
            </a:fld>
            <a:endParaRPr lang="pt-BR" altLang="pt-B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A84AAE24-E989-509F-FA70-1130B90C50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7" name="Notes Placeholder 2">
            <a:extLst>
              <a:ext uri="{FF2B5EF4-FFF2-40B4-BE49-F238E27FC236}">
                <a16:creationId xmlns:a16="http://schemas.microsoft.com/office/drawing/2014/main" id="{C5935B41-E800-8939-E6FB-05BAFBF44B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51908" name="Slide Number Placeholder 3">
            <a:extLst>
              <a:ext uri="{FF2B5EF4-FFF2-40B4-BE49-F238E27FC236}">
                <a16:creationId xmlns:a16="http://schemas.microsoft.com/office/drawing/2014/main" id="{E89897B2-BF84-24EE-7394-2C981D9F76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A89231C-EB10-460C-A2E6-E30182AE5182}" type="slidenum">
              <a:rPr lang="pt-BR" altLang="pt-BR" sz="1200"/>
              <a:pPr eaLnBrk="1" hangingPunct="1"/>
              <a:t>20</a:t>
            </a:fld>
            <a:endParaRPr lang="pt-BR" altLang="pt-B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Slide Image Placeholder 1">
            <a:extLst>
              <a:ext uri="{FF2B5EF4-FFF2-40B4-BE49-F238E27FC236}">
                <a16:creationId xmlns:a16="http://schemas.microsoft.com/office/drawing/2014/main" id="{041905C1-652A-7C76-13F8-92C3CCF438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9" name="Notes Placeholder 2">
            <a:extLst>
              <a:ext uri="{FF2B5EF4-FFF2-40B4-BE49-F238E27FC236}">
                <a16:creationId xmlns:a16="http://schemas.microsoft.com/office/drawing/2014/main" id="{5C6F2F53-C504-9524-6B40-302668E38F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5220" name="Slide Number Placeholder 3">
            <a:extLst>
              <a:ext uri="{FF2B5EF4-FFF2-40B4-BE49-F238E27FC236}">
                <a16:creationId xmlns:a16="http://schemas.microsoft.com/office/drawing/2014/main" id="{6B47882A-10C8-A18A-B568-514AE373B32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BFFD48C-B4E6-4BF4-BFBC-9F5C0FB0F78D}" type="slidenum">
              <a:rPr lang="pt-BR" altLang="pt-BR" sz="1200"/>
              <a:pPr eaLnBrk="1" hangingPunct="1"/>
              <a:t>53</a:t>
            </a:fld>
            <a:endParaRPr lang="pt-BR" altLang="pt-B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a:extLst>
              <a:ext uri="{FF2B5EF4-FFF2-40B4-BE49-F238E27FC236}">
                <a16:creationId xmlns:a16="http://schemas.microsoft.com/office/drawing/2014/main" id="{6EADEBAF-22D5-5BC0-1889-F5F1C990A7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a:extLst>
              <a:ext uri="{FF2B5EF4-FFF2-40B4-BE49-F238E27FC236}">
                <a16:creationId xmlns:a16="http://schemas.microsoft.com/office/drawing/2014/main" id="{B475346B-64D0-C3F4-F637-DBAC843C28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7268" name="Slide Number Placeholder 3">
            <a:extLst>
              <a:ext uri="{FF2B5EF4-FFF2-40B4-BE49-F238E27FC236}">
                <a16:creationId xmlns:a16="http://schemas.microsoft.com/office/drawing/2014/main" id="{85811A2B-FFAE-0F42-C001-99B73A4583B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A69BAE3-C8CB-4A64-9D64-6E9D5D6E34A2}" type="slidenum">
              <a:rPr lang="pt-BR" altLang="pt-BR" sz="1200"/>
              <a:pPr eaLnBrk="1" hangingPunct="1"/>
              <a:t>54</a:t>
            </a:fld>
            <a:endParaRPr lang="pt-BR" altLang="pt-B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Slide Image Placeholder 1">
            <a:extLst>
              <a:ext uri="{FF2B5EF4-FFF2-40B4-BE49-F238E27FC236}">
                <a16:creationId xmlns:a16="http://schemas.microsoft.com/office/drawing/2014/main" id="{358051AF-AB2C-32BF-17FF-52C3B02EF2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8291" name="Notes Placeholder 2">
            <a:extLst>
              <a:ext uri="{FF2B5EF4-FFF2-40B4-BE49-F238E27FC236}">
                <a16:creationId xmlns:a16="http://schemas.microsoft.com/office/drawing/2014/main" id="{012FA0C6-0342-6A7F-A3B2-E743754D4C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8292" name="Slide Number Placeholder 3">
            <a:extLst>
              <a:ext uri="{FF2B5EF4-FFF2-40B4-BE49-F238E27FC236}">
                <a16:creationId xmlns:a16="http://schemas.microsoft.com/office/drawing/2014/main" id="{B8D660C5-8954-4D2E-B47E-11D9041D1A2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83F165D-E3D9-43B6-912C-22CC03D4C31C}" type="slidenum">
              <a:rPr lang="pt-BR" altLang="pt-BR" sz="1200"/>
              <a:pPr eaLnBrk="1" hangingPunct="1"/>
              <a:t>55</a:t>
            </a:fld>
            <a:endParaRPr lang="pt-BR" altLang="pt-B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a:extLst>
              <a:ext uri="{FF2B5EF4-FFF2-40B4-BE49-F238E27FC236}">
                <a16:creationId xmlns:a16="http://schemas.microsoft.com/office/drawing/2014/main" id="{6B30BB14-95DE-BF97-08B8-43B84F9119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5" name="Notes Placeholder 2">
            <a:extLst>
              <a:ext uri="{FF2B5EF4-FFF2-40B4-BE49-F238E27FC236}">
                <a16:creationId xmlns:a16="http://schemas.microsoft.com/office/drawing/2014/main" id="{58D07A3F-583D-A1F2-364C-6B31EB265A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69316" name="Slide Number Placeholder 3">
            <a:extLst>
              <a:ext uri="{FF2B5EF4-FFF2-40B4-BE49-F238E27FC236}">
                <a16:creationId xmlns:a16="http://schemas.microsoft.com/office/drawing/2014/main" id="{766D9EF4-C991-FACF-AAAE-F3ACAE80FD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47ACC8F-176D-4C11-9B50-A1800E05D842}" type="slidenum">
              <a:rPr lang="pt-BR" altLang="pt-BR" sz="1200"/>
              <a:pPr eaLnBrk="1" hangingPunct="1"/>
              <a:t>56</a:t>
            </a:fld>
            <a:endParaRPr lang="pt-BR" altLang="pt-B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a:extLst>
              <a:ext uri="{FF2B5EF4-FFF2-40B4-BE49-F238E27FC236}">
                <a16:creationId xmlns:a16="http://schemas.microsoft.com/office/drawing/2014/main" id="{38A2BA25-A031-99A5-147D-B28B3F15AE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0339" name="Notes Placeholder 2">
            <a:extLst>
              <a:ext uri="{FF2B5EF4-FFF2-40B4-BE49-F238E27FC236}">
                <a16:creationId xmlns:a16="http://schemas.microsoft.com/office/drawing/2014/main" id="{2069A6D2-E25E-4871-ED59-E85FA784BF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0340" name="Slide Number Placeholder 3">
            <a:extLst>
              <a:ext uri="{FF2B5EF4-FFF2-40B4-BE49-F238E27FC236}">
                <a16:creationId xmlns:a16="http://schemas.microsoft.com/office/drawing/2014/main" id="{BC3AE0C7-CB56-3DE0-F441-08988DE709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CAE0048-9772-4B7F-8E23-06D8CA839757}" type="slidenum">
              <a:rPr lang="pt-BR" altLang="pt-BR" sz="1200"/>
              <a:pPr eaLnBrk="1" hangingPunct="1"/>
              <a:t>57</a:t>
            </a:fld>
            <a:endParaRPr lang="pt-BR" altLang="pt-B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Slide Image Placeholder 1">
            <a:extLst>
              <a:ext uri="{FF2B5EF4-FFF2-40B4-BE49-F238E27FC236}">
                <a16:creationId xmlns:a16="http://schemas.microsoft.com/office/drawing/2014/main" id="{7A73685C-B2AC-752B-2D38-AFC828EFB8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3" name="Notes Placeholder 2">
            <a:extLst>
              <a:ext uri="{FF2B5EF4-FFF2-40B4-BE49-F238E27FC236}">
                <a16:creationId xmlns:a16="http://schemas.microsoft.com/office/drawing/2014/main" id="{F57373A4-B094-3033-42CA-9D4FD80374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1364" name="Slide Number Placeholder 3">
            <a:extLst>
              <a:ext uri="{FF2B5EF4-FFF2-40B4-BE49-F238E27FC236}">
                <a16:creationId xmlns:a16="http://schemas.microsoft.com/office/drawing/2014/main" id="{F6813E1D-7352-DA2B-F70C-0B874C9229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073C094-A75D-4BEA-B537-D7F4C222D2E6}" type="slidenum">
              <a:rPr lang="pt-BR" altLang="pt-BR" sz="1200"/>
              <a:pPr eaLnBrk="1" hangingPunct="1"/>
              <a:t>58</a:t>
            </a:fld>
            <a:endParaRPr lang="pt-BR" altLang="pt-B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a:extLst>
              <a:ext uri="{FF2B5EF4-FFF2-40B4-BE49-F238E27FC236}">
                <a16:creationId xmlns:a16="http://schemas.microsoft.com/office/drawing/2014/main" id="{BDE20FFC-3131-5610-2699-51748358C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1" name="Notes Placeholder 2">
            <a:extLst>
              <a:ext uri="{FF2B5EF4-FFF2-40B4-BE49-F238E27FC236}">
                <a16:creationId xmlns:a16="http://schemas.microsoft.com/office/drawing/2014/main" id="{DA095046-931E-D543-3236-4F1DEFE7A1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3412" name="Slide Number Placeholder 3">
            <a:extLst>
              <a:ext uri="{FF2B5EF4-FFF2-40B4-BE49-F238E27FC236}">
                <a16:creationId xmlns:a16="http://schemas.microsoft.com/office/drawing/2014/main" id="{6F3E2951-5495-D335-270B-1766FFA768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04D8C46-AB66-4057-953A-4AF99C9C8166}" type="slidenum">
              <a:rPr lang="pt-BR" altLang="pt-BR" sz="1200"/>
              <a:pPr eaLnBrk="1" hangingPunct="1"/>
              <a:t>59</a:t>
            </a:fld>
            <a:endParaRPr lang="pt-BR" altLang="pt-B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Slide Image Placeholder 1">
            <a:extLst>
              <a:ext uri="{FF2B5EF4-FFF2-40B4-BE49-F238E27FC236}">
                <a16:creationId xmlns:a16="http://schemas.microsoft.com/office/drawing/2014/main" id="{9E0A867B-ABEF-9867-6365-3B99BE32BB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4435" name="Notes Placeholder 2">
            <a:extLst>
              <a:ext uri="{FF2B5EF4-FFF2-40B4-BE49-F238E27FC236}">
                <a16:creationId xmlns:a16="http://schemas.microsoft.com/office/drawing/2014/main" id="{AC27DDEE-8501-4C00-48F6-D43E77C7D0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4436" name="Slide Number Placeholder 3">
            <a:extLst>
              <a:ext uri="{FF2B5EF4-FFF2-40B4-BE49-F238E27FC236}">
                <a16:creationId xmlns:a16="http://schemas.microsoft.com/office/drawing/2014/main" id="{6C9433BA-C933-ECBC-FC75-CED0DEE263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22708DC-AE7C-4C9B-AD28-D6A3E32AECC0}" type="slidenum">
              <a:rPr lang="pt-BR" altLang="pt-BR" sz="1200"/>
              <a:pPr eaLnBrk="1" hangingPunct="1"/>
              <a:t>60</a:t>
            </a:fld>
            <a:endParaRPr lang="pt-BR" altLang="pt-B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a:extLst>
              <a:ext uri="{FF2B5EF4-FFF2-40B4-BE49-F238E27FC236}">
                <a16:creationId xmlns:a16="http://schemas.microsoft.com/office/drawing/2014/main" id="{E917DCDC-A8B6-B0FE-2156-FDE80807D3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9" name="Notes Placeholder 2">
            <a:extLst>
              <a:ext uri="{FF2B5EF4-FFF2-40B4-BE49-F238E27FC236}">
                <a16:creationId xmlns:a16="http://schemas.microsoft.com/office/drawing/2014/main" id="{EF38948C-8EE4-F885-3929-2C319B3076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5460" name="Slide Number Placeholder 3">
            <a:extLst>
              <a:ext uri="{FF2B5EF4-FFF2-40B4-BE49-F238E27FC236}">
                <a16:creationId xmlns:a16="http://schemas.microsoft.com/office/drawing/2014/main" id="{C5B7C2F0-7799-E696-5B78-45A02F344B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B62C0C0-8ABA-4DD0-A732-F164ED789389}" type="slidenum">
              <a:rPr lang="pt-BR" altLang="pt-BR" sz="1200"/>
              <a:pPr eaLnBrk="1" hangingPunct="1"/>
              <a:t>61</a:t>
            </a:fld>
            <a:endParaRPr lang="pt-BR" altLang="pt-B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Slide Image Placeholder 1">
            <a:extLst>
              <a:ext uri="{FF2B5EF4-FFF2-40B4-BE49-F238E27FC236}">
                <a16:creationId xmlns:a16="http://schemas.microsoft.com/office/drawing/2014/main" id="{C62CAA36-C681-44D4-4647-89CE26C31D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483" name="Notes Placeholder 2">
            <a:extLst>
              <a:ext uri="{FF2B5EF4-FFF2-40B4-BE49-F238E27FC236}">
                <a16:creationId xmlns:a16="http://schemas.microsoft.com/office/drawing/2014/main" id="{2130F77A-E4B5-2B03-BADA-F8447B90F7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6484" name="Slide Number Placeholder 3">
            <a:extLst>
              <a:ext uri="{FF2B5EF4-FFF2-40B4-BE49-F238E27FC236}">
                <a16:creationId xmlns:a16="http://schemas.microsoft.com/office/drawing/2014/main" id="{EAD3787F-7240-2517-3F0A-5EFD074210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B88ACA5-EFD2-4BBE-85B5-76859EB32C09}" type="slidenum">
              <a:rPr lang="pt-BR" altLang="pt-BR" sz="1200"/>
              <a:pPr eaLnBrk="1" hangingPunct="1"/>
              <a:t>62</a:t>
            </a:fld>
            <a:endParaRPr lang="pt-BR" altLang="pt-B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a:extLst>
              <a:ext uri="{FF2B5EF4-FFF2-40B4-BE49-F238E27FC236}">
                <a16:creationId xmlns:a16="http://schemas.microsoft.com/office/drawing/2014/main" id="{0774B512-A1AE-A67A-CB6B-A3F61B8D27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a:extLst>
              <a:ext uri="{FF2B5EF4-FFF2-40B4-BE49-F238E27FC236}">
                <a16:creationId xmlns:a16="http://schemas.microsoft.com/office/drawing/2014/main" id="{CDCB57B6-877B-9C63-4D33-1C61BC9D0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52932" name="Slide Number Placeholder 3">
            <a:extLst>
              <a:ext uri="{FF2B5EF4-FFF2-40B4-BE49-F238E27FC236}">
                <a16:creationId xmlns:a16="http://schemas.microsoft.com/office/drawing/2014/main" id="{D90F1678-CEAF-6469-6CD7-124C56BD921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8482767A-21E0-4BF6-A8FB-667BA4279F29}" type="slidenum">
              <a:rPr lang="pt-BR" altLang="pt-BR" sz="1200"/>
              <a:pPr eaLnBrk="1" hangingPunct="1"/>
              <a:t>21</a:t>
            </a:fld>
            <a:endParaRPr lang="pt-BR" altLang="pt-B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a:extLst>
              <a:ext uri="{FF2B5EF4-FFF2-40B4-BE49-F238E27FC236}">
                <a16:creationId xmlns:a16="http://schemas.microsoft.com/office/drawing/2014/main" id="{1B6E0F78-68D9-DCBB-EC91-22D69B6EA7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a:extLst>
              <a:ext uri="{FF2B5EF4-FFF2-40B4-BE49-F238E27FC236}">
                <a16:creationId xmlns:a16="http://schemas.microsoft.com/office/drawing/2014/main" id="{2F03B3FA-2DB3-2DB6-8317-03844262344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7508" name="Slide Number Placeholder 3">
            <a:extLst>
              <a:ext uri="{FF2B5EF4-FFF2-40B4-BE49-F238E27FC236}">
                <a16:creationId xmlns:a16="http://schemas.microsoft.com/office/drawing/2014/main" id="{901A4C32-D43E-C887-084E-383E5A58A5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059F71C1-6BC6-47FE-99F7-9EB67F7D8888}" type="slidenum">
              <a:rPr lang="pt-BR" altLang="pt-BR" sz="1200"/>
              <a:pPr eaLnBrk="1" hangingPunct="1"/>
              <a:t>63</a:t>
            </a:fld>
            <a:endParaRPr lang="pt-BR" altLang="pt-B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Slide Image Placeholder 1">
            <a:extLst>
              <a:ext uri="{FF2B5EF4-FFF2-40B4-BE49-F238E27FC236}">
                <a16:creationId xmlns:a16="http://schemas.microsoft.com/office/drawing/2014/main" id="{2113B579-9647-0427-A3CC-168B31D7C5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1" name="Notes Placeholder 2">
            <a:extLst>
              <a:ext uri="{FF2B5EF4-FFF2-40B4-BE49-F238E27FC236}">
                <a16:creationId xmlns:a16="http://schemas.microsoft.com/office/drawing/2014/main" id="{4E2758FD-53CE-D70F-1B99-F9E31E66B6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8532" name="Slide Number Placeholder 3">
            <a:extLst>
              <a:ext uri="{FF2B5EF4-FFF2-40B4-BE49-F238E27FC236}">
                <a16:creationId xmlns:a16="http://schemas.microsoft.com/office/drawing/2014/main" id="{6F4F6224-D095-9F7D-F1A3-B52BC7575A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2330004E-CD3B-49C8-9B4F-21D1AC77C10E}" type="slidenum">
              <a:rPr lang="pt-BR" altLang="pt-BR" sz="1200"/>
              <a:pPr eaLnBrk="1" hangingPunct="1"/>
              <a:t>64</a:t>
            </a:fld>
            <a:endParaRPr lang="pt-BR" altLang="pt-B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Slide Image Placeholder 1">
            <a:extLst>
              <a:ext uri="{FF2B5EF4-FFF2-40B4-BE49-F238E27FC236}">
                <a16:creationId xmlns:a16="http://schemas.microsoft.com/office/drawing/2014/main" id="{9435DC10-E81F-1465-2E75-6EA7EFC3C4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9555" name="Notes Placeholder 2">
            <a:extLst>
              <a:ext uri="{FF2B5EF4-FFF2-40B4-BE49-F238E27FC236}">
                <a16:creationId xmlns:a16="http://schemas.microsoft.com/office/drawing/2014/main" id="{7C3AAA88-253D-ADE9-2F4F-84830DEABF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79556" name="Slide Number Placeholder 3">
            <a:extLst>
              <a:ext uri="{FF2B5EF4-FFF2-40B4-BE49-F238E27FC236}">
                <a16:creationId xmlns:a16="http://schemas.microsoft.com/office/drawing/2014/main" id="{542ADC59-4B3E-FE14-5251-5BE6662EBDC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DF7F0B12-08AA-4EB1-BFEC-446543D8ED3D}" type="slidenum">
              <a:rPr lang="pt-BR" altLang="pt-BR" sz="1200"/>
              <a:pPr eaLnBrk="1" hangingPunct="1"/>
              <a:t>65</a:t>
            </a:fld>
            <a:endParaRPr lang="pt-BR" altLang="pt-B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Slide Image Placeholder 1">
            <a:extLst>
              <a:ext uri="{FF2B5EF4-FFF2-40B4-BE49-F238E27FC236}">
                <a16:creationId xmlns:a16="http://schemas.microsoft.com/office/drawing/2014/main" id="{1EE694D8-F092-2799-5FC2-BADB99A50C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3587" name="Notes Placeholder 2">
            <a:extLst>
              <a:ext uri="{FF2B5EF4-FFF2-40B4-BE49-F238E27FC236}">
                <a16:creationId xmlns:a16="http://schemas.microsoft.com/office/drawing/2014/main" id="{AA581096-4155-52B9-2098-C9AA32F8F7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323588" name="Slide Number Placeholder 3">
            <a:extLst>
              <a:ext uri="{FF2B5EF4-FFF2-40B4-BE49-F238E27FC236}">
                <a16:creationId xmlns:a16="http://schemas.microsoft.com/office/drawing/2014/main" id="{B661F42F-BB9C-EDF8-B64F-66A8500424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E228E63-F6A3-4486-BFD7-17AD5B1D522A}" type="slidenum">
              <a:rPr lang="pt-BR" altLang="pt-BR" sz="1200"/>
              <a:pPr eaLnBrk="1" hangingPunct="1"/>
              <a:t>34</a:t>
            </a:fld>
            <a:endParaRPr lang="pt-BR" altLang="pt-B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Slide Image Placeholder 1">
            <a:extLst>
              <a:ext uri="{FF2B5EF4-FFF2-40B4-BE49-F238E27FC236}">
                <a16:creationId xmlns:a16="http://schemas.microsoft.com/office/drawing/2014/main" id="{8B6EAB24-A3D1-56CC-5C24-FBA26CFE75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4611" name="Notes Placeholder 2">
            <a:extLst>
              <a:ext uri="{FF2B5EF4-FFF2-40B4-BE49-F238E27FC236}">
                <a16:creationId xmlns:a16="http://schemas.microsoft.com/office/drawing/2014/main" id="{1E6246FE-B8F3-9FFA-47A7-0D0F6AFF33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324612" name="Slide Number Placeholder 3">
            <a:extLst>
              <a:ext uri="{FF2B5EF4-FFF2-40B4-BE49-F238E27FC236}">
                <a16:creationId xmlns:a16="http://schemas.microsoft.com/office/drawing/2014/main" id="{1F4D2590-6706-0046-3ED6-1D128063357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96E2C044-002C-40D2-8077-C1F4FED621CD}" type="slidenum">
              <a:rPr lang="pt-BR" altLang="pt-BR" sz="1200"/>
              <a:pPr eaLnBrk="1" hangingPunct="1"/>
              <a:t>35</a:t>
            </a:fld>
            <a:endParaRPr lang="pt-BR" altLang="pt-B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Slide Image Placeholder 1">
            <a:extLst>
              <a:ext uri="{FF2B5EF4-FFF2-40B4-BE49-F238E27FC236}">
                <a16:creationId xmlns:a16="http://schemas.microsoft.com/office/drawing/2014/main" id="{B76901C0-903F-BE0B-2D39-B8796EC5BD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6659" name="Notes Placeholder 2">
            <a:extLst>
              <a:ext uri="{FF2B5EF4-FFF2-40B4-BE49-F238E27FC236}">
                <a16:creationId xmlns:a16="http://schemas.microsoft.com/office/drawing/2014/main" id="{741A9848-4236-34FC-B35C-C0FD43C90DC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326660" name="Slide Number Placeholder 3">
            <a:extLst>
              <a:ext uri="{FF2B5EF4-FFF2-40B4-BE49-F238E27FC236}">
                <a16:creationId xmlns:a16="http://schemas.microsoft.com/office/drawing/2014/main" id="{45B9DE48-1A9B-085C-C707-3059176C9F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AC69435-DAE2-4550-824A-B3387D29FEEA}" type="slidenum">
              <a:rPr lang="pt-BR" altLang="pt-BR" sz="1200"/>
              <a:pPr eaLnBrk="1" hangingPunct="1"/>
              <a:t>36</a:t>
            </a:fld>
            <a:endParaRPr lang="pt-BR" altLang="pt-B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a:extLst>
              <a:ext uri="{FF2B5EF4-FFF2-40B4-BE49-F238E27FC236}">
                <a16:creationId xmlns:a16="http://schemas.microsoft.com/office/drawing/2014/main" id="{ADD79C57-FB1F-DF19-7381-A4FD747632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8707" name="Notes Placeholder 2">
            <a:extLst>
              <a:ext uri="{FF2B5EF4-FFF2-40B4-BE49-F238E27FC236}">
                <a16:creationId xmlns:a16="http://schemas.microsoft.com/office/drawing/2014/main" id="{D5CC255E-EEF3-1D33-6305-AC2B327A14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328708" name="Slide Number Placeholder 3">
            <a:extLst>
              <a:ext uri="{FF2B5EF4-FFF2-40B4-BE49-F238E27FC236}">
                <a16:creationId xmlns:a16="http://schemas.microsoft.com/office/drawing/2014/main" id="{CCAD0253-900F-9C63-C451-9B2F350A8D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C76FF61C-DF1B-490F-B80B-1B6ED05A6A08}" type="slidenum">
              <a:rPr lang="pt-BR" altLang="pt-BR" sz="1200"/>
              <a:pPr eaLnBrk="1" hangingPunct="1"/>
              <a:t>37</a:t>
            </a:fld>
            <a:endParaRPr lang="pt-BR" altLang="pt-B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a:extLst>
              <a:ext uri="{FF2B5EF4-FFF2-40B4-BE49-F238E27FC236}">
                <a16:creationId xmlns:a16="http://schemas.microsoft.com/office/drawing/2014/main" id="{95E0A1D8-E46F-1715-B45E-5B71D9B19A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6547" name="Notes Placeholder 2">
            <a:extLst>
              <a:ext uri="{FF2B5EF4-FFF2-40B4-BE49-F238E27FC236}">
                <a16:creationId xmlns:a16="http://schemas.microsoft.com/office/drawing/2014/main" id="{4A8A000A-B513-CC3C-B163-5DA1893C97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36548" name="Slide Number Placeholder 3">
            <a:extLst>
              <a:ext uri="{FF2B5EF4-FFF2-40B4-BE49-F238E27FC236}">
                <a16:creationId xmlns:a16="http://schemas.microsoft.com/office/drawing/2014/main" id="{7CF5F4C7-CFEB-D9D3-EB16-EB15B5ABB86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AFA6F86E-1A6F-4FF3-ADA4-5603D646C6F5}" type="slidenum">
              <a:rPr lang="pt-BR" altLang="pt-BR" sz="1200"/>
              <a:pPr eaLnBrk="1" hangingPunct="1"/>
              <a:t>41</a:t>
            </a:fld>
            <a:endParaRPr lang="pt-BR" altLang="pt-B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a:extLst>
              <a:ext uri="{FF2B5EF4-FFF2-40B4-BE49-F238E27FC236}">
                <a16:creationId xmlns:a16="http://schemas.microsoft.com/office/drawing/2014/main" id="{FC410FB4-5E3C-C1B2-1397-CD32CF5A16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4499" name="Notes Placeholder 2">
            <a:extLst>
              <a:ext uri="{FF2B5EF4-FFF2-40B4-BE49-F238E27FC236}">
                <a16:creationId xmlns:a16="http://schemas.microsoft.com/office/drawing/2014/main" id="{FAAA27C6-93AF-A4D6-30D7-3B3BC32F34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234500" name="Slide Number Placeholder 3">
            <a:extLst>
              <a:ext uri="{FF2B5EF4-FFF2-40B4-BE49-F238E27FC236}">
                <a16:creationId xmlns:a16="http://schemas.microsoft.com/office/drawing/2014/main" id="{4B96D658-0EC2-DDB8-E21C-4266EBA8AB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75792DDB-EDE0-4EC2-AFC0-6B33AC8D9101}" type="slidenum">
              <a:rPr lang="pt-BR" altLang="pt-BR" sz="1200"/>
              <a:pPr eaLnBrk="1" hangingPunct="1"/>
              <a:t>42</a:t>
            </a:fld>
            <a:endParaRPr lang="pt-BR" altLang="pt-B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84F25-62FC-0364-C282-EE3FEBFAC28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31AE231-A41A-52F3-C4BD-137F725EB2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71AA5FB-A8F1-0683-D740-13C29E1F3D75}"/>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403D928C-F87F-E05D-A123-37519B39D69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39DEC8F-16EF-30B9-0A50-56A1D69EDBF1}"/>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3592999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05EA0-CC4D-48E4-E911-0C178A661C6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EC83589B-5EDF-9BED-2CF1-417793F9D3A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BBB57BD-C250-80AA-76DF-3672A5D49DDF}"/>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8F5CF620-F729-CE90-76A1-928CB2E5EFC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2DFCC61-612A-C6DE-7F5F-826493A5075C}"/>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350048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874BFF2-D779-3534-783A-50DE49FD910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D79002D-6635-3B22-3360-91689C3611F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593EFFC-3A48-F763-89B0-938E91328A52}"/>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B165C745-FB0A-927D-9A3A-853C3A095E3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4824BFA-0014-BAC7-90D4-DC1F87E9683E}"/>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119125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79C3DA-E728-FE53-09F8-4A5C3616348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9ECE0E0-7102-4E07-C7FE-CF12EFC0678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316BA49-B48A-3D21-686E-7D036BC3C49D}"/>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62C34E29-8FC9-01F1-258F-9A4E91DFD65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B8009B4-3E49-4374-C065-7618DB48A64E}"/>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1855872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5FDE4A-A4AE-63B7-5132-4D5DA9A1E2A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2A5A2EB-19BD-653F-ACBE-47092F721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39BDC56-0102-70E9-906D-E8E68A296F7E}"/>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8814E59B-AE39-68C2-B689-A9D8DA41ACB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32249B7-10DF-16CE-9718-D8AC7AEEBCED}"/>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370712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E1BC8E-9584-8A9F-7974-F0AE7E3915E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53455B8-86B8-9436-532E-A805420DFB4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0286D25-99E9-1EEA-7182-80222DCDD37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E76AF585-EC40-ABA9-BF6C-1C1FD8BDCFEF}"/>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6" name="Espaço Reservado para Rodapé 5">
            <a:extLst>
              <a:ext uri="{FF2B5EF4-FFF2-40B4-BE49-F238E27FC236}">
                <a16:creationId xmlns:a16="http://schemas.microsoft.com/office/drawing/2014/main" id="{3D851592-303A-CACD-9956-C2B61F167ED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CF3F06A-0BCD-231C-B621-26DCA7D91034}"/>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15071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07E39-C10F-A504-68FE-B2D2121BA28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7EC8DFD-1FB3-E0FD-0EBB-4C4E564D6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A69ECF4A-0619-F4D9-32DB-1EF3084BFDE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129EE76-F913-560D-01EA-B08E80192C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1EE5D464-157C-D18F-55B0-6A342FF1379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B5AD4DF-1B04-3500-60D3-03F1283CD51A}"/>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8" name="Espaço Reservado para Rodapé 7">
            <a:extLst>
              <a:ext uri="{FF2B5EF4-FFF2-40B4-BE49-F238E27FC236}">
                <a16:creationId xmlns:a16="http://schemas.microsoft.com/office/drawing/2014/main" id="{DAF2D7B2-C207-5FE5-7423-E88FA4C0F0B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CDBC6C-4E16-6897-61EF-9A6D33DFD0D0}"/>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630924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C58914-D14B-293A-041D-99E6E5FA7B4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A06D564-E8D3-6771-8111-1C68FF54353A}"/>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4" name="Espaço Reservado para Rodapé 3">
            <a:extLst>
              <a:ext uri="{FF2B5EF4-FFF2-40B4-BE49-F238E27FC236}">
                <a16:creationId xmlns:a16="http://schemas.microsoft.com/office/drawing/2014/main" id="{76C5B52B-74B6-1CF5-B54F-D4B9F9C59C5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612FA89-5637-1BD2-0501-CD000835D2F2}"/>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250821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394A5BDF-EB9D-8794-0CB4-715A213C3C82}"/>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3" name="Espaço Reservado para Rodapé 2">
            <a:extLst>
              <a:ext uri="{FF2B5EF4-FFF2-40B4-BE49-F238E27FC236}">
                <a16:creationId xmlns:a16="http://schemas.microsoft.com/office/drawing/2014/main" id="{48B37981-2163-41D6-B10C-6AB94823F9E7}"/>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5672A910-B521-DD99-4A2E-83A011CF49C9}"/>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2453244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E6F6F5-0556-B554-BA60-D5CB762CB51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2FE0231-6E09-D098-ADD5-A3ED5B3D6C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BF1032E-C961-89A2-F00A-D3B4CD0DE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6E49ACE-9C9C-04D0-80B9-7D1295F33A9C}"/>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6" name="Espaço Reservado para Rodapé 5">
            <a:extLst>
              <a:ext uri="{FF2B5EF4-FFF2-40B4-BE49-F238E27FC236}">
                <a16:creationId xmlns:a16="http://schemas.microsoft.com/office/drawing/2014/main" id="{8037F568-9F4B-E1B0-8861-CA36118B84F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4660C05-65D2-3E3D-B4B8-E03A41174EC8}"/>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21983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6198C-EDA5-6E68-24BC-2421119A94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FBC8080-ACE3-B754-3DE2-C89BB6FFA0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5424636-BC1A-B150-E0B5-5D9E08C3F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E43958B-294D-0D92-A5AA-29A15DFF8AEC}"/>
              </a:ext>
            </a:extLst>
          </p:cNvPr>
          <p:cNvSpPr>
            <a:spLocks noGrp="1"/>
          </p:cNvSpPr>
          <p:nvPr>
            <p:ph type="dt" sz="half" idx="10"/>
          </p:nvPr>
        </p:nvSpPr>
        <p:spPr/>
        <p:txBody>
          <a:bodyPr/>
          <a:lstStyle/>
          <a:p>
            <a:fld id="{320F30B0-C663-4F56-9605-CF85CEEFDBEA}" type="datetimeFigureOut">
              <a:rPr lang="pt-BR" smtClean="0"/>
              <a:t>07/05/2023</a:t>
            </a:fld>
            <a:endParaRPr lang="pt-BR"/>
          </a:p>
        </p:txBody>
      </p:sp>
      <p:sp>
        <p:nvSpPr>
          <p:cNvPr id="6" name="Espaço Reservado para Rodapé 5">
            <a:extLst>
              <a:ext uri="{FF2B5EF4-FFF2-40B4-BE49-F238E27FC236}">
                <a16:creationId xmlns:a16="http://schemas.microsoft.com/office/drawing/2014/main" id="{4521C163-9165-0E4F-06F0-4117EDC3125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057D497-F91F-E322-72D7-E0CAE76E0428}"/>
              </a:ext>
            </a:extLst>
          </p:cNvPr>
          <p:cNvSpPr>
            <a:spLocks noGrp="1"/>
          </p:cNvSpPr>
          <p:nvPr>
            <p:ph type="sldNum" sz="quarter" idx="12"/>
          </p:nvPr>
        </p:nvSpPr>
        <p:spPr/>
        <p:txBody>
          <a:bodyPr/>
          <a:lstStyle/>
          <a:p>
            <a:fld id="{77B1054A-AFA0-4862-87A3-B3FDCCE605F4}" type="slidenum">
              <a:rPr lang="pt-BR" smtClean="0"/>
              <a:t>‹nº›</a:t>
            </a:fld>
            <a:endParaRPr lang="pt-BR"/>
          </a:p>
        </p:txBody>
      </p:sp>
    </p:spTree>
    <p:extLst>
      <p:ext uri="{BB962C8B-B14F-4D97-AF65-F5344CB8AC3E}">
        <p14:creationId xmlns:p14="http://schemas.microsoft.com/office/powerpoint/2010/main" val="1803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0A2C284-E87A-037A-4B09-6720F87346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1FB98A1-6D6A-CAFC-522F-5E28C20769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0C468EA-84DB-7FB6-E1F4-D8F9020886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F30B0-C663-4F56-9605-CF85CEEFDBEA}" type="datetimeFigureOut">
              <a:rPr lang="pt-BR" smtClean="0"/>
              <a:t>07/05/2023</a:t>
            </a:fld>
            <a:endParaRPr lang="pt-BR"/>
          </a:p>
        </p:txBody>
      </p:sp>
      <p:sp>
        <p:nvSpPr>
          <p:cNvPr id="5" name="Espaço Reservado para Rodapé 4">
            <a:extLst>
              <a:ext uri="{FF2B5EF4-FFF2-40B4-BE49-F238E27FC236}">
                <a16:creationId xmlns:a16="http://schemas.microsoft.com/office/drawing/2014/main" id="{560BFDD9-06B1-7219-2382-A301D7A49E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96BE0AD-41EC-2C74-45C5-522D0183D7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1054A-AFA0-4862-87A3-B3FDCCE605F4}" type="slidenum">
              <a:rPr lang="pt-BR" smtClean="0"/>
              <a:t>‹nº›</a:t>
            </a:fld>
            <a:endParaRPr lang="pt-BR"/>
          </a:p>
        </p:txBody>
      </p:sp>
    </p:spTree>
    <p:extLst>
      <p:ext uri="{BB962C8B-B14F-4D97-AF65-F5344CB8AC3E}">
        <p14:creationId xmlns:p14="http://schemas.microsoft.com/office/powerpoint/2010/main" val="413145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8DD9849-FD98-C0B6-BA5A-0BF63A3A68B5}"/>
              </a:ext>
            </a:extLst>
          </p:cNvPr>
          <p:cNvSpPr>
            <a:spLocks noGrp="1"/>
          </p:cNvSpPr>
          <p:nvPr>
            <p:ph type="ctrTitle"/>
          </p:nvPr>
        </p:nvSpPr>
        <p:spPr>
          <a:xfrm>
            <a:off x="1524000" y="1293338"/>
            <a:ext cx="9144000" cy="3274592"/>
          </a:xfrm>
        </p:spPr>
        <p:txBody>
          <a:bodyPr anchor="ctr">
            <a:normAutofit/>
          </a:bodyPr>
          <a:lstStyle/>
          <a:p>
            <a:r>
              <a:rPr lang="pt-BR" sz="7200"/>
              <a:t>Banco de Dados: </a:t>
            </a:r>
            <a:br>
              <a:rPr lang="pt-BR" sz="7200"/>
            </a:br>
            <a:r>
              <a:rPr lang="pt-BR" sz="7200"/>
              <a:t>Modelo Conceitual x Modelo Lógico</a:t>
            </a:r>
          </a:p>
        </p:txBody>
      </p:sp>
      <p:sp>
        <p:nvSpPr>
          <p:cNvPr id="3" name="Subtítulo 2">
            <a:extLst>
              <a:ext uri="{FF2B5EF4-FFF2-40B4-BE49-F238E27FC236}">
                <a16:creationId xmlns:a16="http://schemas.microsoft.com/office/drawing/2014/main" id="{9A8A891D-CC6A-C4BF-82CC-AA6388AD5F8F}"/>
              </a:ext>
            </a:extLst>
          </p:cNvPr>
          <p:cNvSpPr>
            <a:spLocks noGrp="1"/>
          </p:cNvSpPr>
          <p:nvPr>
            <p:ph type="subTitle" idx="1"/>
          </p:nvPr>
        </p:nvSpPr>
        <p:spPr>
          <a:xfrm>
            <a:off x="1524000" y="5514052"/>
            <a:ext cx="9144000" cy="651910"/>
          </a:xfrm>
        </p:spPr>
        <p:txBody>
          <a:bodyPr anchor="ctr">
            <a:normAutofit/>
          </a:bodyPr>
          <a:lstStyle/>
          <a:p>
            <a:r>
              <a:rPr lang="pt-BR" dirty="0"/>
              <a:t>Professora </a:t>
            </a:r>
            <a:r>
              <a:rPr lang="pt-BR" dirty="0" err="1"/>
              <a:t>Dr</a:t>
            </a:r>
            <a:r>
              <a:rPr lang="pt-BR" dirty="0"/>
              <a:t> Debora B. Aires</a:t>
            </a: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634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B2FD19-EC86-E2DD-31A5-E001F76EEB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Esquema x Instância</a:t>
            </a:r>
          </a:p>
        </p:txBody>
      </p:sp>
      <p:pic>
        <p:nvPicPr>
          <p:cNvPr id="5" name="Espaço Reservado para Conteúdo 4">
            <a:extLst>
              <a:ext uri="{FF2B5EF4-FFF2-40B4-BE49-F238E27FC236}">
                <a16:creationId xmlns:a16="http://schemas.microsoft.com/office/drawing/2014/main" id="{241586DF-E682-CAC5-8ADC-D70C1752885C}"/>
              </a:ext>
            </a:extLst>
          </p:cNvPr>
          <p:cNvPicPr>
            <a:picLocks noGrp="1" noChangeAspect="1"/>
          </p:cNvPicPr>
          <p:nvPr>
            <p:ph idx="1"/>
          </p:nvPr>
        </p:nvPicPr>
        <p:blipFill>
          <a:blip r:embed="rId2"/>
          <a:stretch>
            <a:fillRect/>
          </a:stretch>
        </p:blipFill>
        <p:spPr>
          <a:xfrm>
            <a:off x="643467" y="1773101"/>
            <a:ext cx="10905066" cy="4198450"/>
          </a:xfrm>
          <a:prstGeom prst="rect">
            <a:avLst/>
          </a:prstGeom>
        </p:spPr>
      </p:pic>
    </p:spTree>
    <p:extLst>
      <p:ext uri="{BB962C8B-B14F-4D97-AF65-F5344CB8AC3E}">
        <p14:creationId xmlns:p14="http://schemas.microsoft.com/office/powerpoint/2010/main" val="3317205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A9DC99-C7FC-F47F-C694-20D0BA83AC0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DER - UML</a:t>
            </a:r>
          </a:p>
        </p:txBody>
      </p:sp>
      <p:pic>
        <p:nvPicPr>
          <p:cNvPr id="5" name="Espaço Reservado para Conteúdo 4">
            <a:extLst>
              <a:ext uri="{FF2B5EF4-FFF2-40B4-BE49-F238E27FC236}">
                <a16:creationId xmlns:a16="http://schemas.microsoft.com/office/drawing/2014/main" id="{ACB7CDCE-82C8-8269-AC58-EF5E0ACD842C}"/>
              </a:ext>
            </a:extLst>
          </p:cNvPr>
          <p:cNvPicPr>
            <a:picLocks noGrp="1" noChangeAspect="1"/>
          </p:cNvPicPr>
          <p:nvPr>
            <p:ph idx="1"/>
          </p:nvPr>
        </p:nvPicPr>
        <p:blipFill>
          <a:blip r:embed="rId2"/>
          <a:stretch>
            <a:fillRect/>
          </a:stretch>
        </p:blipFill>
        <p:spPr>
          <a:xfrm>
            <a:off x="2479375" y="1675227"/>
            <a:ext cx="7233249" cy="4394199"/>
          </a:xfrm>
          <a:prstGeom prst="rect">
            <a:avLst/>
          </a:prstGeom>
        </p:spPr>
      </p:pic>
      <p:pic>
        <p:nvPicPr>
          <p:cNvPr id="7" name="Imagem 6">
            <a:extLst>
              <a:ext uri="{FF2B5EF4-FFF2-40B4-BE49-F238E27FC236}">
                <a16:creationId xmlns:a16="http://schemas.microsoft.com/office/drawing/2014/main" id="{34911891-1667-F4F1-74BD-421FFC860AEB}"/>
              </a:ext>
            </a:extLst>
          </p:cNvPr>
          <p:cNvPicPr>
            <a:picLocks noChangeAspect="1"/>
          </p:cNvPicPr>
          <p:nvPr/>
        </p:nvPicPr>
        <p:blipFill>
          <a:blip r:embed="rId3"/>
          <a:stretch>
            <a:fillRect/>
          </a:stretch>
        </p:blipFill>
        <p:spPr>
          <a:xfrm>
            <a:off x="7655561" y="4561839"/>
            <a:ext cx="847306" cy="539653"/>
          </a:xfrm>
          <a:prstGeom prst="rect">
            <a:avLst/>
          </a:prstGeom>
        </p:spPr>
      </p:pic>
      <p:sp>
        <p:nvSpPr>
          <p:cNvPr id="9" name="CaixaDeTexto 8">
            <a:extLst>
              <a:ext uri="{FF2B5EF4-FFF2-40B4-BE49-F238E27FC236}">
                <a16:creationId xmlns:a16="http://schemas.microsoft.com/office/drawing/2014/main" id="{47ED6A6F-44C8-4E1B-4A26-04D6582488D9}"/>
              </a:ext>
            </a:extLst>
          </p:cNvPr>
          <p:cNvSpPr txBox="1"/>
          <p:nvPr/>
        </p:nvSpPr>
        <p:spPr>
          <a:xfrm>
            <a:off x="3047999" y="6069426"/>
            <a:ext cx="6096000" cy="646331"/>
          </a:xfrm>
          <a:prstGeom prst="rect">
            <a:avLst/>
          </a:prstGeom>
          <a:noFill/>
        </p:spPr>
        <p:txBody>
          <a:bodyPr wrap="square">
            <a:spAutoFit/>
          </a:bodyPr>
          <a:lstStyle/>
          <a:p>
            <a:r>
              <a:rPr lang="pt-BR" dirty="0"/>
              <a:t>Leia mais em: https://www.lucidchart.com/pages/pt/o-que-e-diagrama-entidade-relacionamento</a:t>
            </a:r>
          </a:p>
        </p:txBody>
      </p:sp>
    </p:spTree>
    <p:extLst>
      <p:ext uri="{BB962C8B-B14F-4D97-AF65-F5344CB8AC3E}">
        <p14:creationId xmlns:p14="http://schemas.microsoft.com/office/powerpoint/2010/main" val="266952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1188570-6C8F-DC01-8B9B-0DE69E5A81F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Tipos de Atributos</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82AF5674-A181-C070-3C88-517E8EFA9621}"/>
              </a:ext>
            </a:extLst>
          </p:cNvPr>
          <p:cNvPicPr>
            <a:picLocks noGrp="1" noChangeAspect="1"/>
          </p:cNvPicPr>
          <p:nvPr>
            <p:ph idx="1"/>
          </p:nvPr>
        </p:nvPicPr>
        <p:blipFill>
          <a:blip r:embed="rId2"/>
          <a:stretch>
            <a:fillRect/>
          </a:stretch>
        </p:blipFill>
        <p:spPr>
          <a:xfrm>
            <a:off x="791775" y="858525"/>
            <a:ext cx="7115229" cy="5211906"/>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37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69C1F6-A83E-FA9B-7279-659C5BD91DFD}"/>
              </a:ext>
            </a:extLst>
          </p:cNvPr>
          <p:cNvSpPr>
            <a:spLocks noGrp="1"/>
          </p:cNvSpPr>
          <p:nvPr>
            <p:ph type="title"/>
          </p:nvPr>
        </p:nvSpPr>
        <p:spPr>
          <a:xfrm>
            <a:off x="641180" y="465090"/>
            <a:ext cx="10909640" cy="1368614"/>
          </a:xfrm>
        </p:spPr>
        <p:txBody>
          <a:bodyPr vert="horz" lIns="91440" tIns="45720" rIns="91440" bIns="45720" rtlCol="0" anchor="ctr">
            <a:normAutofit/>
          </a:bodyPr>
          <a:lstStyle/>
          <a:p>
            <a:pPr algn="ctr"/>
            <a:r>
              <a:rPr lang="en-US" sz="5600"/>
              <a:t>Diagrama Entidade Relacionamento</a:t>
            </a:r>
          </a:p>
        </p:txBody>
      </p:sp>
      <p:sp>
        <p:nvSpPr>
          <p:cNvPr id="2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AB33AC9B-7F11-35CD-5E16-FA309FC925A4}"/>
              </a:ext>
            </a:extLst>
          </p:cNvPr>
          <p:cNvPicPr>
            <a:picLocks noGrp="1" noChangeAspect="1"/>
          </p:cNvPicPr>
          <p:nvPr>
            <p:ph idx="1"/>
          </p:nvPr>
        </p:nvPicPr>
        <p:blipFill>
          <a:blip r:embed="rId2"/>
          <a:stretch>
            <a:fillRect/>
          </a:stretch>
        </p:blipFill>
        <p:spPr>
          <a:xfrm>
            <a:off x="657533" y="2642616"/>
            <a:ext cx="4939430" cy="3605784"/>
          </a:xfrm>
          <a:prstGeom prst="rect">
            <a:avLst/>
          </a:prstGeom>
        </p:spPr>
      </p:pic>
      <p:pic>
        <p:nvPicPr>
          <p:cNvPr id="4" name="Imagem 3">
            <a:extLst>
              <a:ext uri="{FF2B5EF4-FFF2-40B4-BE49-F238E27FC236}">
                <a16:creationId xmlns:a16="http://schemas.microsoft.com/office/drawing/2014/main" id="{033ACBBC-242C-DC06-4563-C0516AF0C20C}"/>
              </a:ext>
            </a:extLst>
          </p:cNvPr>
          <p:cNvPicPr>
            <a:picLocks noChangeAspect="1"/>
          </p:cNvPicPr>
          <p:nvPr/>
        </p:nvPicPr>
        <p:blipFill>
          <a:blip r:embed="rId3"/>
          <a:stretch>
            <a:fillRect/>
          </a:stretch>
        </p:blipFill>
        <p:spPr>
          <a:xfrm>
            <a:off x="6254496" y="3217354"/>
            <a:ext cx="5614416" cy="2456307"/>
          </a:xfrm>
          <a:prstGeom prst="rect">
            <a:avLst/>
          </a:prstGeom>
        </p:spPr>
      </p:pic>
      <p:sp>
        <p:nvSpPr>
          <p:cNvPr id="7" name="CaixaDeTexto 6">
            <a:extLst>
              <a:ext uri="{FF2B5EF4-FFF2-40B4-BE49-F238E27FC236}">
                <a16:creationId xmlns:a16="http://schemas.microsoft.com/office/drawing/2014/main" id="{DD84AC30-042C-AD38-FE97-8B97272B0EDD}"/>
              </a:ext>
            </a:extLst>
          </p:cNvPr>
          <p:cNvSpPr txBox="1"/>
          <p:nvPr/>
        </p:nvSpPr>
        <p:spPr>
          <a:xfrm>
            <a:off x="6162675" y="2387084"/>
            <a:ext cx="6096000" cy="646331"/>
          </a:xfrm>
          <a:prstGeom prst="rect">
            <a:avLst/>
          </a:prstGeom>
          <a:noFill/>
        </p:spPr>
        <p:txBody>
          <a:bodyPr wrap="square">
            <a:spAutoFit/>
          </a:bodyPr>
          <a:lstStyle/>
          <a:p>
            <a:r>
              <a:rPr lang="pt-BR" dirty="0"/>
              <a:t>Leia mais em: https://www.devmedia.com.br/modelagem-relacional/19614</a:t>
            </a:r>
          </a:p>
        </p:txBody>
      </p:sp>
    </p:spTree>
    <p:extLst>
      <p:ext uri="{BB962C8B-B14F-4D97-AF65-F5344CB8AC3E}">
        <p14:creationId xmlns:p14="http://schemas.microsoft.com/office/powerpoint/2010/main" val="2197458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6F8E90-D34D-6641-F2BA-5FDC68A941AA}"/>
              </a:ext>
            </a:extLst>
          </p:cNvPr>
          <p:cNvSpPr>
            <a:spLocks noGrp="1"/>
          </p:cNvSpPr>
          <p:nvPr>
            <p:ph type="title"/>
          </p:nvPr>
        </p:nvSpPr>
        <p:spPr>
          <a:xfrm>
            <a:off x="838198" y="547815"/>
            <a:ext cx="5167185" cy="1680519"/>
          </a:xfrm>
        </p:spPr>
        <p:txBody>
          <a:bodyPr>
            <a:normAutofit/>
          </a:bodyPr>
          <a:lstStyle/>
          <a:p>
            <a:r>
              <a:rPr lang="pt-BR" sz="4000"/>
              <a:t>Entidade Fraca</a:t>
            </a:r>
          </a:p>
        </p:txBody>
      </p:sp>
      <p:sp>
        <p:nvSpPr>
          <p:cNvPr id="3" name="Espaço Reservado para Conteúdo 2">
            <a:extLst>
              <a:ext uri="{FF2B5EF4-FFF2-40B4-BE49-F238E27FC236}">
                <a16:creationId xmlns:a16="http://schemas.microsoft.com/office/drawing/2014/main" id="{94E77DA2-0F3C-032F-68C6-BCD961444408}"/>
              </a:ext>
            </a:extLst>
          </p:cNvPr>
          <p:cNvSpPr>
            <a:spLocks noGrp="1"/>
          </p:cNvSpPr>
          <p:nvPr>
            <p:ph idx="1"/>
          </p:nvPr>
        </p:nvSpPr>
        <p:spPr>
          <a:xfrm>
            <a:off x="6186619" y="547815"/>
            <a:ext cx="5178960" cy="1680519"/>
          </a:xfrm>
        </p:spPr>
        <p:txBody>
          <a:bodyPr anchor="ctr">
            <a:normAutofit fontScale="92500" lnSpcReduction="20000"/>
          </a:bodyPr>
          <a:lstStyle/>
          <a:p>
            <a:r>
              <a:rPr lang="pt-BR" sz="2000" dirty="0"/>
              <a:t>Embora o conjunto de entidades fracas não tenha chave primária, ele possui um identificador.</a:t>
            </a:r>
          </a:p>
          <a:p>
            <a:r>
              <a:rPr lang="pt-BR" sz="2000" dirty="0"/>
              <a:t>Veja a explicação: https://www.geeksforgeeks.org/difference-between-identifying-and-non-identifying-relationships/</a:t>
            </a:r>
          </a:p>
        </p:txBody>
      </p:sp>
      <p:pic>
        <p:nvPicPr>
          <p:cNvPr id="6" name="Imagem 5">
            <a:extLst>
              <a:ext uri="{FF2B5EF4-FFF2-40B4-BE49-F238E27FC236}">
                <a16:creationId xmlns:a16="http://schemas.microsoft.com/office/drawing/2014/main" id="{A853ADA4-675F-D6E2-2CE6-89D6D55B096B}"/>
              </a:ext>
            </a:extLst>
          </p:cNvPr>
          <p:cNvPicPr>
            <a:picLocks noChangeAspect="1"/>
          </p:cNvPicPr>
          <p:nvPr/>
        </p:nvPicPr>
        <p:blipFill>
          <a:blip r:embed="rId2"/>
          <a:stretch>
            <a:fillRect/>
          </a:stretch>
        </p:blipFill>
        <p:spPr>
          <a:xfrm>
            <a:off x="838198" y="2714423"/>
            <a:ext cx="5167185" cy="3126147"/>
          </a:xfrm>
          <a:prstGeom prst="rect">
            <a:avLst/>
          </a:prstGeom>
        </p:spPr>
      </p:pic>
      <p:pic>
        <p:nvPicPr>
          <p:cNvPr id="5" name="Imagem 4">
            <a:extLst>
              <a:ext uri="{FF2B5EF4-FFF2-40B4-BE49-F238E27FC236}">
                <a16:creationId xmlns:a16="http://schemas.microsoft.com/office/drawing/2014/main" id="{A380BAC8-B2BF-E231-6A14-E280C42FA033}"/>
              </a:ext>
            </a:extLst>
          </p:cNvPr>
          <p:cNvPicPr>
            <a:picLocks noChangeAspect="1"/>
          </p:cNvPicPr>
          <p:nvPr/>
        </p:nvPicPr>
        <p:blipFill>
          <a:blip r:embed="rId3"/>
          <a:stretch>
            <a:fillRect/>
          </a:stretch>
        </p:blipFill>
        <p:spPr>
          <a:xfrm>
            <a:off x="6198394" y="3457206"/>
            <a:ext cx="5167185" cy="1640581"/>
          </a:xfrm>
          <a:prstGeom prst="rect">
            <a:avLst/>
          </a:prstGeom>
        </p:spPr>
      </p:pic>
    </p:spTree>
    <p:extLst>
      <p:ext uri="{BB962C8B-B14F-4D97-AF65-F5344CB8AC3E}">
        <p14:creationId xmlns:p14="http://schemas.microsoft.com/office/powerpoint/2010/main" val="371557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D77243-F64C-DF16-265C-C9490EE6112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Exemplo 1: Relacionamento Binário</a:t>
            </a:r>
          </a:p>
        </p:txBody>
      </p:sp>
      <p:pic>
        <p:nvPicPr>
          <p:cNvPr id="5" name="Espaço Reservado para Conteúdo 4">
            <a:extLst>
              <a:ext uri="{FF2B5EF4-FFF2-40B4-BE49-F238E27FC236}">
                <a16:creationId xmlns:a16="http://schemas.microsoft.com/office/drawing/2014/main" id="{8E7FBF45-0C31-5F50-9F98-953E88268CC3}"/>
              </a:ext>
            </a:extLst>
          </p:cNvPr>
          <p:cNvPicPr>
            <a:picLocks noGrp="1" noChangeAspect="1"/>
          </p:cNvPicPr>
          <p:nvPr>
            <p:ph idx="1"/>
          </p:nvPr>
        </p:nvPicPr>
        <p:blipFill>
          <a:blip r:embed="rId2"/>
          <a:stretch>
            <a:fillRect/>
          </a:stretch>
        </p:blipFill>
        <p:spPr>
          <a:xfrm>
            <a:off x="643467" y="1813995"/>
            <a:ext cx="10905066" cy="4116662"/>
          </a:xfrm>
          <a:prstGeom prst="rect">
            <a:avLst/>
          </a:prstGeom>
        </p:spPr>
      </p:pic>
    </p:spTree>
    <p:extLst>
      <p:ext uri="{BB962C8B-B14F-4D97-AF65-F5344CB8AC3E}">
        <p14:creationId xmlns:p14="http://schemas.microsoft.com/office/powerpoint/2010/main" val="3678375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0610E60-1841-5DF9-EDC8-E0D9CD4C55B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Exemplo 2: Relacionamento Ternário</a:t>
            </a:r>
          </a:p>
        </p:txBody>
      </p:sp>
      <p:pic>
        <p:nvPicPr>
          <p:cNvPr id="5" name="Espaço Reservado para Conteúdo 4">
            <a:extLst>
              <a:ext uri="{FF2B5EF4-FFF2-40B4-BE49-F238E27FC236}">
                <a16:creationId xmlns:a16="http://schemas.microsoft.com/office/drawing/2014/main" id="{8FE786B8-EDD1-46E9-E4B9-063442668655}"/>
              </a:ext>
            </a:extLst>
          </p:cNvPr>
          <p:cNvPicPr>
            <a:picLocks noGrp="1" noChangeAspect="1"/>
          </p:cNvPicPr>
          <p:nvPr>
            <p:ph idx="1"/>
          </p:nvPr>
        </p:nvPicPr>
        <p:blipFill>
          <a:blip r:embed="rId2"/>
          <a:stretch>
            <a:fillRect/>
          </a:stretch>
        </p:blipFill>
        <p:spPr>
          <a:xfrm>
            <a:off x="1787961" y="1675227"/>
            <a:ext cx="8616077" cy="4394199"/>
          </a:xfrm>
          <a:prstGeom prst="rect">
            <a:avLst/>
          </a:prstGeom>
        </p:spPr>
      </p:pic>
    </p:spTree>
    <p:extLst>
      <p:ext uri="{BB962C8B-B14F-4D97-AF65-F5344CB8AC3E}">
        <p14:creationId xmlns:p14="http://schemas.microsoft.com/office/powerpoint/2010/main" val="125074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15B67351-EA2F-FD5C-CA33-CC24628F67A3}"/>
              </a:ext>
            </a:extLst>
          </p:cNvPr>
          <p:cNvPicPr>
            <a:picLocks noChangeAspect="1"/>
          </p:cNvPicPr>
          <p:nvPr/>
        </p:nvPicPr>
        <p:blipFill>
          <a:blip r:embed="rId2"/>
          <a:stretch>
            <a:fillRect/>
          </a:stretch>
        </p:blipFill>
        <p:spPr>
          <a:xfrm>
            <a:off x="1157288" y="2535238"/>
            <a:ext cx="5200650" cy="2947988"/>
          </a:xfrm>
          <a:prstGeom prst="rect">
            <a:avLst/>
          </a:prstGeom>
        </p:spPr>
      </p:pic>
      <p:pic>
        <p:nvPicPr>
          <p:cNvPr id="5" name="Espaço Reservado para Conteúdo 4">
            <a:extLst>
              <a:ext uri="{FF2B5EF4-FFF2-40B4-BE49-F238E27FC236}">
                <a16:creationId xmlns:a16="http://schemas.microsoft.com/office/drawing/2014/main" id="{C8C2BCF1-36CA-8D9B-8A8E-60655C6EB15F}"/>
              </a:ext>
            </a:extLst>
          </p:cNvPr>
          <p:cNvPicPr>
            <a:picLocks noGrp="1" noChangeAspect="1"/>
          </p:cNvPicPr>
          <p:nvPr>
            <p:ph idx="1"/>
          </p:nvPr>
        </p:nvPicPr>
        <p:blipFill>
          <a:blip r:embed="rId3"/>
          <a:stretch>
            <a:fillRect/>
          </a:stretch>
        </p:blipFill>
        <p:spPr>
          <a:xfrm>
            <a:off x="6426200" y="2535238"/>
            <a:ext cx="4605338" cy="2947988"/>
          </a:xfrm>
          <a:prstGeom prst="rect">
            <a:avLst/>
          </a:prstGeom>
        </p:spPr>
      </p:pic>
      <p:sp>
        <p:nvSpPr>
          <p:cNvPr id="2" name="Título 1">
            <a:extLst>
              <a:ext uri="{FF2B5EF4-FFF2-40B4-BE49-F238E27FC236}">
                <a16:creationId xmlns:a16="http://schemas.microsoft.com/office/drawing/2014/main" id="{2CF043A0-257A-D5DE-BF19-7E111DEEA3B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Relacionamento n-ário</a:t>
            </a:r>
          </a:p>
        </p:txBody>
      </p:sp>
    </p:spTree>
    <p:extLst>
      <p:ext uri="{BB962C8B-B14F-4D97-AF65-F5344CB8AC3E}">
        <p14:creationId xmlns:p14="http://schemas.microsoft.com/office/powerpoint/2010/main" val="317301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ECA0C5-DBA8-11DE-0DA3-A2BD54C58B68}"/>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400" kern="1200">
                <a:solidFill>
                  <a:schemeClr val="tx1"/>
                </a:solidFill>
                <a:latin typeface="+mj-lt"/>
                <a:ea typeface="+mj-ea"/>
                <a:cs typeface="+mj-cs"/>
              </a:rPr>
              <a:t>Relavionamento</a:t>
            </a:r>
            <a:r>
              <a:rPr lang="en-US" sz="3400" kern="1200" dirty="0">
                <a:solidFill>
                  <a:schemeClr val="tx1"/>
                </a:solidFill>
                <a:latin typeface="+mj-lt"/>
                <a:ea typeface="+mj-ea"/>
                <a:cs typeface="+mj-cs"/>
              </a:rPr>
              <a:t> </a:t>
            </a:r>
            <a:r>
              <a:rPr lang="en-US" sz="3400" kern="1200">
                <a:solidFill>
                  <a:schemeClr val="tx1"/>
                </a:solidFill>
                <a:latin typeface="+mj-lt"/>
                <a:ea typeface="+mj-ea"/>
                <a:cs typeface="+mj-cs"/>
              </a:rPr>
              <a:t>Unário</a:t>
            </a:r>
            <a:r>
              <a:rPr lang="en-US" sz="3400" kern="1200" dirty="0">
                <a:solidFill>
                  <a:schemeClr val="tx1"/>
                </a:solidFill>
                <a:latin typeface="+mj-lt"/>
                <a:ea typeface="+mj-ea"/>
                <a:cs typeface="+mj-cs"/>
              </a:rPr>
              <a:t> / </a:t>
            </a:r>
            <a:r>
              <a:rPr lang="en-US" sz="3400" kern="1200" dirty="0" err="1">
                <a:solidFill>
                  <a:schemeClr val="tx1"/>
                </a:solidFill>
                <a:latin typeface="+mj-lt"/>
                <a:ea typeface="+mj-ea"/>
                <a:cs typeface="+mj-cs"/>
              </a:rPr>
              <a:t>Autorelacionamento</a:t>
            </a:r>
            <a:endParaRPr lang="en-US" sz="3400" kern="1200" dirty="0">
              <a:solidFill>
                <a:schemeClr val="tx1"/>
              </a:solidFill>
              <a:latin typeface="+mj-lt"/>
              <a:ea typeface="+mj-ea"/>
              <a:cs typeface="+mj-cs"/>
            </a:endParaRPr>
          </a:p>
        </p:txBody>
      </p:sp>
      <p:grpSp>
        <p:nvGrpSpPr>
          <p:cNvPr id="26" name="Group 25">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7" name="Rectangle 26">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40A4592F-A175-F1B2-3C18-1B9259DFCBCE}"/>
              </a:ext>
            </a:extLst>
          </p:cNvPr>
          <p:cNvPicPr>
            <a:picLocks noGrp="1" noChangeAspect="1"/>
          </p:cNvPicPr>
          <p:nvPr>
            <p:ph idx="1"/>
          </p:nvPr>
        </p:nvPicPr>
        <p:blipFill>
          <a:blip r:embed="rId2"/>
          <a:stretch>
            <a:fillRect/>
          </a:stretch>
        </p:blipFill>
        <p:spPr>
          <a:xfrm>
            <a:off x="6637889" y="666728"/>
            <a:ext cx="4105207" cy="5465791"/>
          </a:xfrm>
          <a:prstGeom prst="rect">
            <a:avLst/>
          </a:prstGeom>
        </p:spPr>
      </p:pic>
    </p:spTree>
    <p:extLst>
      <p:ext uri="{BB962C8B-B14F-4D97-AF65-F5344CB8AC3E}">
        <p14:creationId xmlns:p14="http://schemas.microsoft.com/office/powerpoint/2010/main" val="226635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5507715-14AD-87A7-98AD-6468762D0400}"/>
              </a:ext>
            </a:extLst>
          </p:cNvPr>
          <p:cNvSpPr>
            <a:spLocks noChangeArrowheads="1"/>
          </p:cNvSpPr>
          <p:nvPr/>
        </p:nvSpPr>
        <p:spPr bwMode="auto">
          <a:xfrm>
            <a:off x="1752600" y="5334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000" b="1">
                <a:solidFill>
                  <a:srgbClr val="0000FF"/>
                </a:solidFill>
                <a:latin typeface="Signet Roundhand" pitchFamily="66" charset="0"/>
              </a:rPr>
              <a:t>Problema: </a:t>
            </a:r>
            <a:endParaRPr lang="pt-BR" altLang="pt-BR" sz="4400"/>
          </a:p>
        </p:txBody>
      </p:sp>
      <p:sp>
        <p:nvSpPr>
          <p:cNvPr id="87043" name="Rectangle 4">
            <a:extLst>
              <a:ext uri="{FF2B5EF4-FFF2-40B4-BE49-F238E27FC236}">
                <a16:creationId xmlns:a16="http://schemas.microsoft.com/office/drawing/2014/main" id="{B83DF64E-8993-CB8A-CD2F-77B97ECF16F7}"/>
              </a:ext>
            </a:extLst>
          </p:cNvPr>
          <p:cNvSpPr>
            <a:spLocks noChangeArrowheads="1"/>
          </p:cNvSpPr>
          <p:nvPr/>
        </p:nvSpPr>
        <p:spPr bwMode="auto">
          <a:xfrm>
            <a:off x="2362200" y="2901950"/>
            <a:ext cx="1676400" cy="6096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4" name="Rectangle 5">
            <a:extLst>
              <a:ext uri="{FF2B5EF4-FFF2-40B4-BE49-F238E27FC236}">
                <a16:creationId xmlns:a16="http://schemas.microsoft.com/office/drawing/2014/main" id="{569B21A5-D7A6-6FD6-224A-51E8D38B84CC}"/>
              </a:ext>
            </a:extLst>
          </p:cNvPr>
          <p:cNvSpPr>
            <a:spLocks noChangeArrowheads="1"/>
          </p:cNvSpPr>
          <p:nvPr/>
        </p:nvSpPr>
        <p:spPr bwMode="auto">
          <a:xfrm>
            <a:off x="8305800" y="2874963"/>
            <a:ext cx="1905000" cy="6096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5" name="Oval 6">
            <a:extLst>
              <a:ext uri="{FF2B5EF4-FFF2-40B4-BE49-F238E27FC236}">
                <a16:creationId xmlns:a16="http://schemas.microsoft.com/office/drawing/2014/main" id="{AF02A966-9DA2-DE95-E821-1911502C4064}"/>
              </a:ext>
            </a:extLst>
          </p:cNvPr>
          <p:cNvSpPr>
            <a:spLocks noChangeArrowheads="1"/>
          </p:cNvSpPr>
          <p:nvPr/>
        </p:nvSpPr>
        <p:spPr bwMode="auto">
          <a:xfrm>
            <a:off x="1898650" y="2154239"/>
            <a:ext cx="1219200" cy="388937"/>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6" name="Oval 7">
            <a:extLst>
              <a:ext uri="{FF2B5EF4-FFF2-40B4-BE49-F238E27FC236}">
                <a16:creationId xmlns:a16="http://schemas.microsoft.com/office/drawing/2014/main" id="{27108C4B-C0B3-8060-A02D-60D816AE0C15}"/>
              </a:ext>
            </a:extLst>
          </p:cNvPr>
          <p:cNvSpPr>
            <a:spLocks noChangeArrowheads="1"/>
          </p:cNvSpPr>
          <p:nvPr/>
        </p:nvSpPr>
        <p:spPr bwMode="auto">
          <a:xfrm>
            <a:off x="3575050" y="2154239"/>
            <a:ext cx="1219200" cy="3889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7" name="Oval 8">
            <a:extLst>
              <a:ext uri="{FF2B5EF4-FFF2-40B4-BE49-F238E27FC236}">
                <a16:creationId xmlns:a16="http://schemas.microsoft.com/office/drawing/2014/main" id="{6E4F75CA-DE36-FDD0-5E68-ACC1889F6373}"/>
              </a:ext>
            </a:extLst>
          </p:cNvPr>
          <p:cNvSpPr>
            <a:spLocks noChangeArrowheads="1"/>
          </p:cNvSpPr>
          <p:nvPr/>
        </p:nvSpPr>
        <p:spPr bwMode="auto">
          <a:xfrm>
            <a:off x="7461250" y="2098675"/>
            <a:ext cx="1219200" cy="38893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8" name="Oval 9">
            <a:extLst>
              <a:ext uri="{FF2B5EF4-FFF2-40B4-BE49-F238E27FC236}">
                <a16:creationId xmlns:a16="http://schemas.microsoft.com/office/drawing/2014/main" id="{66A2ED9A-8D4D-19A7-3338-D6AA4C335BE7}"/>
              </a:ext>
            </a:extLst>
          </p:cNvPr>
          <p:cNvSpPr>
            <a:spLocks noChangeArrowheads="1"/>
          </p:cNvSpPr>
          <p:nvPr/>
        </p:nvSpPr>
        <p:spPr bwMode="auto">
          <a:xfrm>
            <a:off x="9290050" y="2098675"/>
            <a:ext cx="1219200" cy="388938"/>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49" name="Line 10">
            <a:extLst>
              <a:ext uri="{FF2B5EF4-FFF2-40B4-BE49-F238E27FC236}">
                <a16:creationId xmlns:a16="http://schemas.microsoft.com/office/drawing/2014/main" id="{DB030B3F-B951-BFA2-72AA-5CC1AFA48C46}"/>
              </a:ext>
            </a:extLst>
          </p:cNvPr>
          <p:cNvSpPr>
            <a:spLocks noChangeShapeType="1"/>
          </p:cNvSpPr>
          <p:nvPr/>
        </p:nvSpPr>
        <p:spPr bwMode="auto">
          <a:xfrm>
            <a:off x="2508250" y="2543175"/>
            <a:ext cx="228600" cy="330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50" name="Line 11">
            <a:extLst>
              <a:ext uri="{FF2B5EF4-FFF2-40B4-BE49-F238E27FC236}">
                <a16:creationId xmlns:a16="http://schemas.microsoft.com/office/drawing/2014/main" id="{012EC750-2AF1-30E6-C29C-01F63E674A1A}"/>
              </a:ext>
            </a:extLst>
          </p:cNvPr>
          <p:cNvSpPr>
            <a:spLocks noChangeShapeType="1"/>
          </p:cNvSpPr>
          <p:nvPr/>
        </p:nvSpPr>
        <p:spPr bwMode="auto">
          <a:xfrm flipH="1">
            <a:off x="3803650" y="2543175"/>
            <a:ext cx="304800" cy="330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51" name="Line 12">
            <a:extLst>
              <a:ext uri="{FF2B5EF4-FFF2-40B4-BE49-F238E27FC236}">
                <a16:creationId xmlns:a16="http://schemas.microsoft.com/office/drawing/2014/main" id="{EA082BAB-A584-F3D3-890B-0DADF940DC9C}"/>
              </a:ext>
            </a:extLst>
          </p:cNvPr>
          <p:cNvSpPr>
            <a:spLocks noChangeShapeType="1"/>
          </p:cNvSpPr>
          <p:nvPr/>
        </p:nvSpPr>
        <p:spPr bwMode="auto">
          <a:xfrm>
            <a:off x="8070850" y="2487613"/>
            <a:ext cx="609600" cy="38576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52" name="Line 13">
            <a:extLst>
              <a:ext uri="{FF2B5EF4-FFF2-40B4-BE49-F238E27FC236}">
                <a16:creationId xmlns:a16="http://schemas.microsoft.com/office/drawing/2014/main" id="{839A5EBA-BE9D-A6FE-AA38-602AFC4E68B2}"/>
              </a:ext>
            </a:extLst>
          </p:cNvPr>
          <p:cNvSpPr>
            <a:spLocks noChangeShapeType="1"/>
          </p:cNvSpPr>
          <p:nvPr/>
        </p:nvSpPr>
        <p:spPr bwMode="auto">
          <a:xfrm flipH="1">
            <a:off x="9518650" y="2487613"/>
            <a:ext cx="381000" cy="385762"/>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53" name="Text Box 14">
            <a:extLst>
              <a:ext uri="{FF2B5EF4-FFF2-40B4-BE49-F238E27FC236}">
                <a16:creationId xmlns:a16="http://schemas.microsoft.com/office/drawing/2014/main" id="{0B142710-3F30-5D14-5135-ECF7CD86B505}"/>
              </a:ext>
            </a:extLst>
          </p:cNvPr>
          <p:cNvSpPr txBox="1">
            <a:spLocks noChangeArrowheads="1"/>
          </p:cNvSpPr>
          <p:nvPr/>
        </p:nvSpPr>
        <p:spPr bwMode="auto">
          <a:xfrm>
            <a:off x="2082800" y="2182813"/>
            <a:ext cx="64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latin typeface="Arial" panose="020B0604020202020204" pitchFamily="34" charset="0"/>
              </a:rPr>
              <a:t>CPF</a:t>
            </a:r>
            <a:endParaRPr lang="pt-BR" altLang="pt-BR">
              <a:latin typeface="Arial" panose="020B0604020202020204" pitchFamily="34" charset="0"/>
            </a:endParaRPr>
          </a:p>
        </p:txBody>
      </p:sp>
      <p:sp>
        <p:nvSpPr>
          <p:cNvPr id="87054" name="Text Box 15">
            <a:extLst>
              <a:ext uri="{FF2B5EF4-FFF2-40B4-BE49-F238E27FC236}">
                <a16:creationId xmlns:a16="http://schemas.microsoft.com/office/drawing/2014/main" id="{850D938D-0E1B-99CB-0661-000311E16710}"/>
              </a:ext>
            </a:extLst>
          </p:cNvPr>
          <p:cNvSpPr txBox="1">
            <a:spLocks noChangeArrowheads="1"/>
          </p:cNvSpPr>
          <p:nvPr/>
        </p:nvSpPr>
        <p:spPr bwMode="auto">
          <a:xfrm>
            <a:off x="7673975" y="2127251"/>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latin typeface="Arial" panose="020B0604020202020204" pitchFamily="34" charset="0"/>
              </a:rPr>
              <a:t>CPF</a:t>
            </a:r>
            <a:endParaRPr lang="pt-BR" altLang="pt-BR" sz="1800">
              <a:latin typeface="Arial" panose="020B0604020202020204" pitchFamily="34" charset="0"/>
            </a:endParaRPr>
          </a:p>
        </p:txBody>
      </p:sp>
      <p:sp>
        <p:nvSpPr>
          <p:cNvPr id="87055" name="Text Box 16">
            <a:extLst>
              <a:ext uri="{FF2B5EF4-FFF2-40B4-BE49-F238E27FC236}">
                <a16:creationId xmlns:a16="http://schemas.microsoft.com/office/drawing/2014/main" id="{431D45E9-B275-BFF5-2905-392F0E382742}"/>
              </a:ext>
            </a:extLst>
          </p:cNvPr>
          <p:cNvSpPr txBox="1">
            <a:spLocks noChangeArrowheads="1"/>
          </p:cNvSpPr>
          <p:nvPr/>
        </p:nvSpPr>
        <p:spPr bwMode="auto">
          <a:xfrm>
            <a:off x="2541131" y="2998789"/>
            <a:ext cx="12105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latin typeface="Arial" panose="020B0604020202020204" pitchFamily="34" charset="0"/>
              </a:rPr>
              <a:t>Cliente</a:t>
            </a:r>
            <a:endParaRPr lang="pt-BR" altLang="pt-BR">
              <a:latin typeface="Arial" panose="020B0604020202020204" pitchFamily="34" charset="0"/>
            </a:endParaRPr>
          </a:p>
          <a:p>
            <a:pPr algn="ctr" eaLnBrk="1" hangingPunct="1"/>
            <a:endParaRPr lang="pt-BR" altLang="pt-BR">
              <a:latin typeface="Arial" panose="020B0604020202020204" pitchFamily="34" charset="0"/>
            </a:endParaRPr>
          </a:p>
        </p:txBody>
      </p:sp>
      <p:sp>
        <p:nvSpPr>
          <p:cNvPr id="87056" name="Text Box 17">
            <a:extLst>
              <a:ext uri="{FF2B5EF4-FFF2-40B4-BE49-F238E27FC236}">
                <a16:creationId xmlns:a16="http://schemas.microsoft.com/office/drawing/2014/main" id="{9B835761-79CB-D3AF-8D74-0C5818E8C9BB}"/>
              </a:ext>
            </a:extLst>
          </p:cNvPr>
          <p:cNvSpPr txBox="1">
            <a:spLocks noChangeArrowheads="1"/>
          </p:cNvSpPr>
          <p:nvPr/>
        </p:nvSpPr>
        <p:spPr bwMode="auto">
          <a:xfrm>
            <a:off x="8603128" y="2971801"/>
            <a:ext cx="13484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latin typeface="Arial" panose="020B0604020202020204" pitchFamily="34" charset="0"/>
              </a:rPr>
              <a:t>Gerente</a:t>
            </a:r>
            <a:endParaRPr lang="pt-BR" altLang="pt-BR">
              <a:latin typeface="Arial" panose="020B0604020202020204" pitchFamily="34" charset="0"/>
            </a:endParaRPr>
          </a:p>
          <a:p>
            <a:pPr algn="ctr" eaLnBrk="1" hangingPunct="1"/>
            <a:endParaRPr lang="pt-BR" altLang="pt-BR">
              <a:latin typeface="Arial" panose="020B0604020202020204" pitchFamily="34" charset="0"/>
            </a:endParaRPr>
          </a:p>
        </p:txBody>
      </p:sp>
      <p:sp>
        <p:nvSpPr>
          <p:cNvPr id="87057" name="Oval 18">
            <a:extLst>
              <a:ext uri="{FF2B5EF4-FFF2-40B4-BE49-F238E27FC236}">
                <a16:creationId xmlns:a16="http://schemas.microsoft.com/office/drawing/2014/main" id="{2E65606B-7DFB-B424-FFC6-5B16F34FE598}"/>
              </a:ext>
            </a:extLst>
          </p:cNvPr>
          <p:cNvSpPr>
            <a:spLocks noChangeArrowheads="1"/>
          </p:cNvSpPr>
          <p:nvPr/>
        </p:nvSpPr>
        <p:spPr bwMode="auto">
          <a:xfrm>
            <a:off x="3581400" y="2155825"/>
            <a:ext cx="1219200" cy="38735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58" name="AutoShape 19">
            <a:extLst>
              <a:ext uri="{FF2B5EF4-FFF2-40B4-BE49-F238E27FC236}">
                <a16:creationId xmlns:a16="http://schemas.microsoft.com/office/drawing/2014/main" id="{A7B1D326-35C7-B102-E0B2-E68673FF22DB}"/>
              </a:ext>
            </a:extLst>
          </p:cNvPr>
          <p:cNvSpPr>
            <a:spLocks noChangeArrowheads="1"/>
          </p:cNvSpPr>
          <p:nvPr/>
        </p:nvSpPr>
        <p:spPr bwMode="auto">
          <a:xfrm>
            <a:off x="5522914" y="2874963"/>
            <a:ext cx="1285875" cy="671512"/>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59" name="Text Box 20">
            <a:extLst>
              <a:ext uri="{FF2B5EF4-FFF2-40B4-BE49-F238E27FC236}">
                <a16:creationId xmlns:a16="http://schemas.microsoft.com/office/drawing/2014/main" id="{F62165F2-9BC1-3A65-86B6-DA8AD8D03EB1}"/>
              </a:ext>
            </a:extLst>
          </p:cNvPr>
          <p:cNvSpPr txBox="1">
            <a:spLocks noChangeArrowheads="1"/>
          </p:cNvSpPr>
          <p:nvPr/>
        </p:nvSpPr>
        <p:spPr bwMode="auto">
          <a:xfrm>
            <a:off x="5943600" y="30988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a:latin typeface="Arial" panose="020B0604020202020204" pitchFamily="34" charset="0"/>
              </a:rPr>
              <a:t>CE</a:t>
            </a:r>
            <a:endParaRPr lang="pt-BR" altLang="pt-BR">
              <a:latin typeface="Arial" panose="020B0604020202020204" pitchFamily="34" charset="0"/>
            </a:endParaRPr>
          </a:p>
        </p:txBody>
      </p:sp>
      <p:sp>
        <p:nvSpPr>
          <p:cNvPr id="87060" name="Line 21">
            <a:extLst>
              <a:ext uri="{FF2B5EF4-FFF2-40B4-BE49-F238E27FC236}">
                <a16:creationId xmlns:a16="http://schemas.microsoft.com/office/drawing/2014/main" id="{6406A1B5-C2D9-D3C6-AF98-EE10ACDF229D}"/>
              </a:ext>
            </a:extLst>
          </p:cNvPr>
          <p:cNvSpPr>
            <a:spLocks noChangeShapeType="1"/>
          </p:cNvSpPr>
          <p:nvPr/>
        </p:nvSpPr>
        <p:spPr bwMode="auto">
          <a:xfrm>
            <a:off x="6775450" y="3213100"/>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61" name="Line 22">
            <a:extLst>
              <a:ext uri="{FF2B5EF4-FFF2-40B4-BE49-F238E27FC236}">
                <a16:creationId xmlns:a16="http://schemas.microsoft.com/office/drawing/2014/main" id="{E1B42D47-0EBE-65F0-F148-F24F0CCEE50C}"/>
              </a:ext>
            </a:extLst>
          </p:cNvPr>
          <p:cNvSpPr>
            <a:spLocks noChangeShapeType="1"/>
          </p:cNvSpPr>
          <p:nvPr/>
        </p:nvSpPr>
        <p:spPr bwMode="auto">
          <a:xfrm>
            <a:off x="4038600" y="3213100"/>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87062" name="Group 23">
            <a:extLst>
              <a:ext uri="{FF2B5EF4-FFF2-40B4-BE49-F238E27FC236}">
                <a16:creationId xmlns:a16="http://schemas.microsoft.com/office/drawing/2014/main" id="{51A38CA4-A60D-3ECC-CCF3-C2D0E7C81C6D}"/>
              </a:ext>
            </a:extLst>
          </p:cNvPr>
          <p:cNvGrpSpPr>
            <a:grpSpLocks/>
          </p:cNvGrpSpPr>
          <p:nvPr/>
        </p:nvGrpSpPr>
        <p:grpSpPr bwMode="auto">
          <a:xfrm>
            <a:off x="3124200" y="4527550"/>
            <a:ext cx="6096000" cy="654050"/>
            <a:chOff x="1008" y="3742"/>
            <a:chExt cx="3840" cy="517"/>
          </a:xfrm>
        </p:grpSpPr>
        <p:sp>
          <p:nvSpPr>
            <p:cNvPr id="87079" name="Rectangle 24">
              <a:extLst>
                <a:ext uri="{FF2B5EF4-FFF2-40B4-BE49-F238E27FC236}">
                  <a16:creationId xmlns:a16="http://schemas.microsoft.com/office/drawing/2014/main" id="{15373433-6850-E00B-0BDD-6223CC3D987E}"/>
                </a:ext>
              </a:extLst>
            </p:cNvPr>
            <p:cNvSpPr>
              <a:spLocks noChangeArrowheads="1"/>
            </p:cNvSpPr>
            <p:nvPr/>
          </p:nvSpPr>
          <p:spPr bwMode="auto">
            <a:xfrm>
              <a:off x="2400" y="3742"/>
              <a:ext cx="1158" cy="482"/>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80" name="Text Box 25">
              <a:extLst>
                <a:ext uri="{FF2B5EF4-FFF2-40B4-BE49-F238E27FC236}">
                  <a16:creationId xmlns:a16="http://schemas.microsoft.com/office/drawing/2014/main" id="{F580ADD5-A8AD-3A75-CD07-5CC58234BD42}"/>
                </a:ext>
              </a:extLst>
            </p:cNvPr>
            <p:cNvSpPr txBox="1">
              <a:spLocks noChangeArrowheads="1"/>
            </p:cNvSpPr>
            <p:nvPr/>
          </p:nvSpPr>
          <p:spPr bwMode="auto">
            <a:xfrm>
              <a:off x="2386" y="3786"/>
              <a:ext cx="123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latin typeface="Arial" panose="020B0604020202020204" pitchFamily="34" charset="0"/>
                </a:rPr>
                <a:t>Empréstimo</a:t>
              </a:r>
              <a:endParaRPr lang="pt-BR" altLang="pt-BR">
                <a:latin typeface="Arial" panose="020B0604020202020204" pitchFamily="34" charset="0"/>
              </a:endParaRPr>
            </a:p>
          </p:txBody>
        </p:sp>
        <p:sp>
          <p:nvSpPr>
            <p:cNvPr id="87081" name="Oval 26">
              <a:extLst>
                <a:ext uri="{FF2B5EF4-FFF2-40B4-BE49-F238E27FC236}">
                  <a16:creationId xmlns:a16="http://schemas.microsoft.com/office/drawing/2014/main" id="{ECB64546-9F55-D516-DC12-8F74BAA271E9}"/>
                </a:ext>
              </a:extLst>
            </p:cNvPr>
            <p:cNvSpPr>
              <a:spLocks noChangeArrowheads="1"/>
            </p:cNvSpPr>
            <p:nvPr/>
          </p:nvSpPr>
          <p:spPr bwMode="auto">
            <a:xfrm>
              <a:off x="1008" y="3917"/>
              <a:ext cx="768" cy="307"/>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82" name="Oval 27">
              <a:extLst>
                <a:ext uri="{FF2B5EF4-FFF2-40B4-BE49-F238E27FC236}">
                  <a16:creationId xmlns:a16="http://schemas.microsoft.com/office/drawing/2014/main" id="{8B551CE7-4CCF-3872-2AAB-1200F0A34529}"/>
                </a:ext>
              </a:extLst>
            </p:cNvPr>
            <p:cNvSpPr>
              <a:spLocks noChangeArrowheads="1"/>
            </p:cNvSpPr>
            <p:nvPr/>
          </p:nvSpPr>
          <p:spPr bwMode="auto">
            <a:xfrm>
              <a:off x="4080" y="3917"/>
              <a:ext cx="768" cy="307"/>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83" name="Line 28">
              <a:extLst>
                <a:ext uri="{FF2B5EF4-FFF2-40B4-BE49-F238E27FC236}">
                  <a16:creationId xmlns:a16="http://schemas.microsoft.com/office/drawing/2014/main" id="{C83D0B32-6031-16BF-165B-33866617707E}"/>
                </a:ext>
              </a:extLst>
            </p:cNvPr>
            <p:cNvSpPr>
              <a:spLocks noChangeShapeType="1"/>
            </p:cNvSpPr>
            <p:nvPr/>
          </p:nvSpPr>
          <p:spPr bwMode="auto">
            <a:xfrm flipV="1">
              <a:off x="1776" y="3961"/>
              <a:ext cx="624"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84" name="Line 29">
              <a:extLst>
                <a:ext uri="{FF2B5EF4-FFF2-40B4-BE49-F238E27FC236}">
                  <a16:creationId xmlns:a16="http://schemas.microsoft.com/office/drawing/2014/main" id="{A8470A12-0168-6445-CDD9-6A16663ACC1A}"/>
                </a:ext>
              </a:extLst>
            </p:cNvPr>
            <p:cNvSpPr>
              <a:spLocks noChangeShapeType="1"/>
            </p:cNvSpPr>
            <p:nvPr/>
          </p:nvSpPr>
          <p:spPr bwMode="auto">
            <a:xfrm flipH="1" flipV="1">
              <a:off x="3552" y="3961"/>
              <a:ext cx="528"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85" name="Text Box 30">
              <a:extLst>
                <a:ext uri="{FF2B5EF4-FFF2-40B4-BE49-F238E27FC236}">
                  <a16:creationId xmlns:a16="http://schemas.microsoft.com/office/drawing/2014/main" id="{D244E58F-379C-C1ED-C1DD-EFF8A5B205E6}"/>
                </a:ext>
              </a:extLst>
            </p:cNvPr>
            <p:cNvSpPr txBox="1">
              <a:spLocks noChangeArrowheads="1"/>
            </p:cNvSpPr>
            <p:nvPr/>
          </p:nvSpPr>
          <p:spPr bwMode="auto">
            <a:xfrm>
              <a:off x="1212" y="3969"/>
              <a:ext cx="43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latin typeface="Arial" panose="020B0604020202020204" pitchFamily="34" charset="0"/>
                </a:rPr>
                <a:t>Num</a:t>
              </a:r>
              <a:endParaRPr lang="pt-BR" altLang="pt-BR">
                <a:latin typeface="Arial" panose="020B0604020202020204" pitchFamily="34" charset="0"/>
              </a:endParaRPr>
            </a:p>
          </p:txBody>
        </p:sp>
      </p:grpSp>
      <p:sp>
        <p:nvSpPr>
          <p:cNvPr id="87063" name="AutoShape 31">
            <a:extLst>
              <a:ext uri="{FF2B5EF4-FFF2-40B4-BE49-F238E27FC236}">
                <a16:creationId xmlns:a16="http://schemas.microsoft.com/office/drawing/2014/main" id="{CD6BF33A-41D1-CE88-3709-9454EC32D1B4}"/>
              </a:ext>
            </a:extLst>
          </p:cNvPr>
          <p:cNvSpPr>
            <a:spLocks noChangeArrowheads="1"/>
          </p:cNvSpPr>
          <p:nvPr/>
        </p:nvSpPr>
        <p:spPr bwMode="auto">
          <a:xfrm>
            <a:off x="3895726" y="3676651"/>
            <a:ext cx="1285875" cy="669925"/>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64" name="Text Box 32">
            <a:extLst>
              <a:ext uri="{FF2B5EF4-FFF2-40B4-BE49-F238E27FC236}">
                <a16:creationId xmlns:a16="http://schemas.microsoft.com/office/drawing/2014/main" id="{A19ECF2E-2F62-149A-CA70-7FDBBCA99EE8}"/>
              </a:ext>
            </a:extLst>
          </p:cNvPr>
          <p:cNvSpPr txBox="1">
            <a:spLocks noChangeArrowheads="1"/>
          </p:cNvSpPr>
          <p:nvPr/>
        </p:nvSpPr>
        <p:spPr bwMode="auto">
          <a:xfrm>
            <a:off x="4316413" y="3902076"/>
            <a:ext cx="52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a:latin typeface="Arial" panose="020B0604020202020204" pitchFamily="34" charset="0"/>
              </a:rPr>
              <a:t>CG</a:t>
            </a:r>
            <a:endParaRPr lang="pt-BR" altLang="pt-BR">
              <a:latin typeface="Arial" panose="020B0604020202020204" pitchFamily="34" charset="0"/>
            </a:endParaRPr>
          </a:p>
        </p:txBody>
      </p:sp>
      <p:sp>
        <p:nvSpPr>
          <p:cNvPr id="87065" name="Line 33">
            <a:extLst>
              <a:ext uri="{FF2B5EF4-FFF2-40B4-BE49-F238E27FC236}">
                <a16:creationId xmlns:a16="http://schemas.microsoft.com/office/drawing/2014/main" id="{B5D0268A-25DF-8A32-8FDF-801BC5F9589D}"/>
              </a:ext>
            </a:extLst>
          </p:cNvPr>
          <p:cNvSpPr>
            <a:spLocks noChangeShapeType="1"/>
          </p:cNvSpPr>
          <p:nvPr/>
        </p:nvSpPr>
        <p:spPr bwMode="auto">
          <a:xfrm>
            <a:off x="5181600" y="4041776"/>
            <a:ext cx="609600" cy="485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66" name="Line 34">
            <a:extLst>
              <a:ext uri="{FF2B5EF4-FFF2-40B4-BE49-F238E27FC236}">
                <a16:creationId xmlns:a16="http://schemas.microsoft.com/office/drawing/2014/main" id="{CBC3AC1B-D312-FBE5-930B-55F7837D7758}"/>
              </a:ext>
            </a:extLst>
          </p:cNvPr>
          <p:cNvSpPr>
            <a:spLocks noChangeShapeType="1"/>
          </p:cNvSpPr>
          <p:nvPr/>
        </p:nvSpPr>
        <p:spPr bwMode="auto">
          <a:xfrm>
            <a:off x="3124200" y="3484563"/>
            <a:ext cx="762000" cy="5572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67" name="AutoShape 35">
            <a:extLst>
              <a:ext uri="{FF2B5EF4-FFF2-40B4-BE49-F238E27FC236}">
                <a16:creationId xmlns:a16="http://schemas.microsoft.com/office/drawing/2014/main" id="{5B17FEDC-3224-4FB2-AF9A-07241B1B684B}"/>
              </a:ext>
            </a:extLst>
          </p:cNvPr>
          <p:cNvSpPr>
            <a:spLocks noChangeArrowheads="1"/>
          </p:cNvSpPr>
          <p:nvPr/>
        </p:nvSpPr>
        <p:spPr bwMode="auto">
          <a:xfrm>
            <a:off x="7086601" y="3676651"/>
            <a:ext cx="1285875" cy="669925"/>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7068" name="Text Box 36">
            <a:extLst>
              <a:ext uri="{FF2B5EF4-FFF2-40B4-BE49-F238E27FC236}">
                <a16:creationId xmlns:a16="http://schemas.microsoft.com/office/drawing/2014/main" id="{A560EF97-BA2C-C080-90AE-98C92A1C9C8A}"/>
              </a:ext>
            </a:extLst>
          </p:cNvPr>
          <p:cNvSpPr txBox="1">
            <a:spLocks noChangeArrowheads="1"/>
          </p:cNvSpPr>
          <p:nvPr/>
        </p:nvSpPr>
        <p:spPr bwMode="auto">
          <a:xfrm>
            <a:off x="7507288" y="3902076"/>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a:latin typeface="Arial" panose="020B0604020202020204" pitchFamily="34" charset="0"/>
              </a:rPr>
              <a:t>GE</a:t>
            </a:r>
            <a:endParaRPr lang="pt-BR" altLang="pt-BR">
              <a:latin typeface="Arial" panose="020B0604020202020204" pitchFamily="34" charset="0"/>
            </a:endParaRPr>
          </a:p>
        </p:txBody>
      </p:sp>
      <p:sp>
        <p:nvSpPr>
          <p:cNvPr id="87069" name="Line 37">
            <a:extLst>
              <a:ext uri="{FF2B5EF4-FFF2-40B4-BE49-F238E27FC236}">
                <a16:creationId xmlns:a16="http://schemas.microsoft.com/office/drawing/2014/main" id="{66AD0BFF-E551-2891-B0E5-862DDC04EB00}"/>
              </a:ext>
            </a:extLst>
          </p:cNvPr>
          <p:cNvSpPr>
            <a:spLocks noChangeShapeType="1"/>
          </p:cNvSpPr>
          <p:nvPr/>
        </p:nvSpPr>
        <p:spPr bwMode="auto">
          <a:xfrm flipV="1">
            <a:off x="8382000" y="3484564"/>
            <a:ext cx="762000" cy="4968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70" name="Line 38">
            <a:extLst>
              <a:ext uri="{FF2B5EF4-FFF2-40B4-BE49-F238E27FC236}">
                <a16:creationId xmlns:a16="http://schemas.microsoft.com/office/drawing/2014/main" id="{0A629806-F28E-209D-50E7-C8C6BB4858AD}"/>
              </a:ext>
            </a:extLst>
          </p:cNvPr>
          <p:cNvSpPr>
            <a:spLocks noChangeShapeType="1"/>
          </p:cNvSpPr>
          <p:nvPr/>
        </p:nvSpPr>
        <p:spPr bwMode="auto">
          <a:xfrm flipV="1">
            <a:off x="6553200" y="4041776"/>
            <a:ext cx="533400" cy="485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71" name="Text Box 42">
            <a:extLst>
              <a:ext uri="{FF2B5EF4-FFF2-40B4-BE49-F238E27FC236}">
                <a16:creationId xmlns:a16="http://schemas.microsoft.com/office/drawing/2014/main" id="{A06D1B16-D324-1BA6-762C-291127320523}"/>
              </a:ext>
            </a:extLst>
          </p:cNvPr>
          <p:cNvSpPr txBox="1">
            <a:spLocks noChangeArrowheads="1"/>
          </p:cNvSpPr>
          <p:nvPr/>
        </p:nvSpPr>
        <p:spPr bwMode="auto">
          <a:xfrm>
            <a:off x="7516813" y="2720975"/>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n</a:t>
            </a:r>
          </a:p>
        </p:txBody>
      </p:sp>
      <p:sp>
        <p:nvSpPr>
          <p:cNvPr id="87072" name="Text Box 43">
            <a:extLst>
              <a:ext uri="{FF2B5EF4-FFF2-40B4-BE49-F238E27FC236}">
                <a16:creationId xmlns:a16="http://schemas.microsoft.com/office/drawing/2014/main" id="{68F15011-4BB8-14FC-AB4A-E295E8F75AFD}"/>
              </a:ext>
            </a:extLst>
          </p:cNvPr>
          <p:cNvSpPr txBox="1">
            <a:spLocks noChangeArrowheads="1"/>
          </p:cNvSpPr>
          <p:nvPr/>
        </p:nvSpPr>
        <p:spPr bwMode="auto">
          <a:xfrm>
            <a:off x="4708525" y="2649538"/>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m</a:t>
            </a:r>
          </a:p>
        </p:txBody>
      </p:sp>
      <p:sp>
        <p:nvSpPr>
          <p:cNvPr id="87073" name="Text Box 44">
            <a:extLst>
              <a:ext uri="{FF2B5EF4-FFF2-40B4-BE49-F238E27FC236}">
                <a16:creationId xmlns:a16="http://schemas.microsoft.com/office/drawing/2014/main" id="{E2A38E5E-0A75-A138-FE86-8216FF9EE170}"/>
              </a:ext>
            </a:extLst>
          </p:cNvPr>
          <p:cNvSpPr txBox="1">
            <a:spLocks noChangeArrowheads="1"/>
          </p:cNvSpPr>
          <p:nvPr/>
        </p:nvSpPr>
        <p:spPr bwMode="auto">
          <a:xfrm>
            <a:off x="6435726" y="38735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n</a:t>
            </a:r>
          </a:p>
        </p:txBody>
      </p:sp>
      <p:sp>
        <p:nvSpPr>
          <p:cNvPr id="87074" name="Text Box 45">
            <a:extLst>
              <a:ext uri="{FF2B5EF4-FFF2-40B4-BE49-F238E27FC236}">
                <a16:creationId xmlns:a16="http://schemas.microsoft.com/office/drawing/2014/main" id="{7B352DE4-72E0-E684-DC23-06917CE4502E}"/>
              </a:ext>
            </a:extLst>
          </p:cNvPr>
          <p:cNvSpPr txBox="1">
            <a:spLocks noChangeArrowheads="1"/>
          </p:cNvSpPr>
          <p:nvPr/>
        </p:nvSpPr>
        <p:spPr bwMode="auto">
          <a:xfrm>
            <a:off x="8883650" y="3586163"/>
            <a:ext cx="350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1</a:t>
            </a:r>
          </a:p>
        </p:txBody>
      </p:sp>
      <p:sp>
        <p:nvSpPr>
          <p:cNvPr id="87075" name="Text Box 46">
            <a:extLst>
              <a:ext uri="{FF2B5EF4-FFF2-40B4-BE49-F238E27FC236}">
                <a16:creationId xmlns:a16="http://schemas.microsoft.com/office/drawing/2014/main" id="{A7C0D457-A335-7598-0E3D-C5ED4F5CD1CE}"/>
              </a:ext>
            </a:extLst>
          </p:cNvPr>
          <p:cNvSpPr txBox="1">
            <a:spLocks noChangeArrowheads="1"/>
          </p:cNvSpPr>
          <p:nvPr/>
        </p:nvSpPr>
        <p:spPr bwMode="auto">
          <a:xfrm>
            <a:off x="3124201" y="3513138"/>
            <a:ext cx="35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1</a:t>
            </a:r>
          </a:p>
        </p:txBody>
      </p:sp>
      <p:sp>
        <p:nvSpPr>
          <p:cNvPr id="87076" name="Text Box 47">
            <a:extLst>
              <a:ext uri="{FF2B5EF4-FFF2-40B4-BE49-F238E27FC236}">
                <a16:creationId xmlns:a16="http://schemas.microsoft.com/office/drawing/2014/main" id="{E2C0FE2C-1597-3770-42B9-D0E98430A501}"/>
              </a:ext>
            </a:extLst>
          </p:cNvPr>
          <p:cNvSpPr txBox="1">
            <a:spLocks noChangeArrowheads="1"/>
          </p:cNvSpPr>
          <p:nvPr/>
        </p:nvSpPr>
        <p:spPr bwMode="auto">
          <a:xfrm>
            <a:off x="5499100" y="3873500"/>
            <a:ext cx="43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pt-BR"/>
              <a:t>m</a:t>
            </a:r>
          </a:p>
        </p:txBody>
      </p:sp>
      <p:sp>
        <p:nvSpPr>
          <p:cNvPr id="87077" name="Line 33">
            <a:extLst>
              <a:ext uri="{FF2B5EF4-FFF2-40B4-BE49-F238E27FC236}">
                <a16:creationId xmlns:a16="http://schemas.microsoft.com/office/drawing/2014/main" id="{D3EEC0D5-F624-FE9E-6098-A01A46FAA6B6}"/>
              </a:ext>
            </a:extLst>
          </p:cNvPr>
          <p:cNvSpPr>
            <a:spLocks noChangeShapeType="1"/>
          </p:cNvSpPr>
          <p:nvPr/>
        </p:nvSpPr>
        <p:spPr bwMode="auto">
          <a:xfrm>
            <a:off x="5024438" y="4071939"/>
            <a:ext cx="609600" cy="485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7078" name="Line 38">
            <a:extLst>
              <a:ext uri="{FF2B5EF4-FFF2-40B4-BE49-F238E27FC236}">
                <a16:creationId xmlns:a16="http://schemas.microsoft.com/office/drawing/2014/main" id="{C628F48A-D2FC-7126-538E-4185AB94F5E9}"/>
              </a:ext>
            </a:extLst>
          </p:cNvPr>
          <p:cNvSpPr>
            <a:spLocks noChangeShapeType="1"/>
          </p:cNvSpPr>
          <p:nvPr/>
        </p:nvSpPr>
        <p:spPr bwMode="auto">
          <a:xfrm flipV="1">
            <a:off x="6705600" y="4071939"/>
            <a:ext cx="533400" cy="4857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33">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5" name="Straight Connector 34">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35">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Rectangle 37">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3215D1-0089-AC8E-83E6-46D833420F54}"/>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Projeto de banco de dados</a:t>
            </a:r>
          </a:p>
        </p:txBody>
      </p:sp>
      <p:pic>
        <p:nvPicPr>
          <p:cNvPr id="5" name="Espaço Reservado para Conteúdo 4">
            <a:extLst>
              <a:ext uri="{FF2B5EF4-FFF2-40B4-BE49-F238E27FC236}">
                <a16:creationId xmlns:a16="http://schemas.microsoft.com/office/drawing/2014/main" id="{4735DF34-DDDB-5D71-67A7-00F742CF26FE}"/>
              </a:ext>
            </a:extLst>
          </p:cNvPr>
          <p:cNvPicPr>
            <a:picLocks noChangeAspect="1"/>
          </p:cNvPicPr>
          <p:nvPr/>
        </p:nvPicPr>
        <p:blipFill>
          <a:blip r:embed="rId2"/>
          <a:stretch>
            <a:fillRect/>
          </a:stretch>
        </p:blipFill>
        <p:spPr>
          <a:xfrm>
            <a:off x="1516070" y="671201"/>
            <a:ext cx="3832884" cy="2999232"/>
          </a:xfrm>
          <a:prstGeom prst="rect">
            <a:avLst/>
          </a:prstGeom>
        </p:spPr>
      </p:pic>
      <p:pic>
        <p:nvPicPr>
          <p:cNvPr id="7" name="Imagem 6">
            <a:extLst>
              <a:ext uri="{FF2B5EF4-FFF2-40B4-BE49-F238E27FC236}">
                <a16:creationId xmlns:a16="http://schemas.microsoft.com/office/drawing/2014/main" id="{4AC373D5-6903-3483-1C1B-F1FA302F118F}"/>
              </a:ext>
            </a:extLst>
          </p:cNvPr>
          <p:cNvPicPr>
            <a:picLocks noChangeAspect="1"/>
          </p:cNvPicPr>
          <p:nvPr/>
        </p:nvPicPr>
        <p:blipFill>
          <a:blip r:embed="rId3"/>
          <a:stretch>
            <a:fillRect/>
          </a:stretch>
        </p:blipFill>
        <p:spPr>
          <a:xfrm>
            <a:off x="7902865" y="671201"/>
            <a:ext cx="1717059" cy="2999232"/>
          </a:xfrm>
          <a:prstGeom prst="rect">
            <a:avLst/>
          </a:prstGeom>
        </p:spPr>
      </p:pic>
    </p:spTree>
    <p:extLst>
      <p:ext uri="{BB962C8B-B14F-4D97-AF65-F5344CB8AC3E}">
        <p14:creationId xmlns:p14="http://schemas.microsoft.com/office/powerpoint/2010/main" val="3093558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026">
            <a:extLst>
              <a:ext uri="{FF2B5EF4-FFF2-40B4-BE49-F238E27FC236}">
                <a16:creationId xmlns:a16="http://schemas.microsoft.com/office/drawing/2014/main" id="{8589B2D1-9DFE-D053-8CC7-FD1DE1B9EE65}"/>
              </a:ext>
            </a:extLst>
          </p:cNvPr>
          <p:cNvSpPr>
            <a:spLocks noChangeArrowheads="1"/>
          </p:cNvSpPr>
          <p:nvPr/>
        </p:nvSpPr>
        <p:spPr bwMode="auto">
          <a:xfrm>
            <a:off x="1752600" y="533400"/>
            <a:ext cx="830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000" b="1" dirty="0">
                <a:solidFill>
                  <a:srgbClr val="0000FF"/>
                </a:solidFill>
                <a:latin typeface="Signet Roundhand" pitchFamily="66" charset="0"/>
              </a:rPr>
              <a:t>Solução: Relacionamento Ternário </a:t>
            </a:r>
            <a:endParaRPr lang="pt-BR" altLang="pt-BR" sz="4400" dirty="0">
              <a:solidFill>
                <a:schemeClr val="tx2"/>
              </a:solidFill>
            </a:endParaRPr>
          </a:p>
        </p:txBody>
      </p:sp>
      <p:sp>
        <p:nvSpPr>
          <p:cNvPr id="88067" name="Rectangle 1027">
            <a:extLst>
              <a:ext uri="{FF2B5EF4-FFF2-40B4-BE49-F238E27FC236}">
                <a16:creationId xmlns:a16="http://schemas.microsoft.com/office/drawing/2014/main" id="{021102BD-40D6-DAE9-F9A2-0591B8A8F6B2}"/>
              </a:ext>
            </a:extLst>
          </p:cNvPr>
          <p:cNvSpPr>
            <a:spLocks noChangeArrowheads="1"/>
          </p:cNvSpPr>
          <p:nvPr/>
        </p:nvSpPr>
        <p:spPr bwMode="auto">
          <a:xfrm>
            <a:off x="2362200" y="2913064"/>
            <a:ext cx="1676400" cy="76517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68" name="Rectangle 1028">
            <a:extLst>
              <a:ext uri="{FF2B5EF4-FFF2-40B4-BE49-F238E27FC236}">
                <a16:creationId xmlns:a16="http://schemas.microsoft.com/office/drawing/2014/main" id="{B8E59253-FD7B-ADF5-145A-3E3666E532CC}"/>
              </a:ext>
            </a:extLst>
          </p:cNvPr>
          <p:cNvSpPr>
            <a:spLocks noChangeArrowheads="1"/>
          </p:cNvSpPr>
          <p:nvPr/>
        </p:nvSpPr>
        <p:spPr bwMode="auto">
          <a:xfrm>
            <a:off x="8305800" y="2879726"/>
            <a:ext cx="1981200" cy="765175"/>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69" name="Oval 1029">
            <a:extLst>
              <a:ext uri="{FF2B5EF4-FFF2-40B4-BE49-F238E27FC236}">
                <a16:creationId xmlns:a16="http://schemas.microsoft.com/office/drawing/2014/main" id="{03D1534E-4AEE-2439-6DBB-9D023F59D2E6}"/>
              </a:ext>
            </a:extLst>
          </p:cNvPr>
          <p:cNvSpPr>
            <a:spLocks noChangeArrowheads="1"/>
          </p:cNvSpPr>
          <p:nvPr/>
        </p:nvSpPr>
        <p:spPr bwMode="auto">
          <a:xfrm>
            <a:off x="1898650" y="1974851"/>
            <a:ext cx="1219200" cy="487363"/>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70" name="Oval 1030">
            <a:extLst>
              <a:ext uri="{FF2B5EF4-FFF2-40B4-BE49-F238E27FC236}">
                <a16:creationId xmlns:a16="http://schemas.microsoft.com/office/drawing/2014/main" id="{FB471249-F14F-92E4-DB6E-CC6D31A7DF59}"/>
              </a:ext>
            </a:extLst>
          </p:cNvPr>
          <p:cNvSpPr>
            <a:spLocks noChangeArrowheads="1"/>
          </p:cNvSpPr>
          <p:nvPr/>
        </p:nvSpPr>
        <p:spPr bwMode="auto">
          <a:xfrm>
            <a:off x="3575050" y="1974851"/>
            <a:ext cx="1219200" cy="48736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71" name="Oval 1031">
            <a:extLst>
              <a:ext uri="{FF2B5EF4-FFF2-40B4-BE49-F238E27FC236}">
                <a16:creationId xmlns:a16="http://schemas.microsoft.com/office/drawing/2014/main" id="{62EAE9D7-823C-4EC8-A15A-3E3C2787FFDC}"/>
              </a:ext>
            </a:extLst>
          </p:cNvPr>
          <p:cNvSpPr>
            <a:spLocks noChangeArrowheads="1"/>
          </p:cNvSpPr>
          <p:nvPr/>
        </p:nvSpPr>
        <p:spPr bwMode="auto">
          <a:xfrm>
            <a:off x="7461250" y="1905001"/>
            <a:ext cx="1219200" cy="487363"/>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72" name="Oval 1032">
            <a:extLst>
              <a:ext uri="{FF2B5EF4-FFF2-40B4-BE49-F238E27FC236}">
                <a16:creationId xmlns:a16="http://schemas.microsoft.com/office/drawing/2014/main" id="{A196C77D-DE20-20B9-C9D8-18360441BB6C}"/>
              </a:ext>
            </a:extLst>
          </p:cNvPr>
          <p:cNvSpPr>
            <a:spLocks noChangeArrowheads="1"/>
          </p:cNvSpPr>
          <p:nvPr/>
        </p:nvSpPr>
        <p:spPr bwMode="auto">
          <a:xfrm>
            <a:off x="9290050" y="1905001"/>
            <a:ext cx="1219200" cy="487363"/>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73" name="Line 1033">
            <a:extLst>
              <a:ext uri="{FF2B5EF4-FFF2-40B4-BE49-F238E27FC236}">
                <a16:creationId xmlns:a16="http://schemas.microsoft.com/office/drawing/2014/main" id="{FBD0AA83-44E0-E134-CD7E-641C177623D6}"/>
              </a:ext>
            </a:extLst>
          </p:cNvPr>
          <p:cNvSpPr>
            <a:spLocks noChangeShapeType="1"/>
          </p:cNvSpPr>
          <p:nvPr/>
        </p:nvSpPr>
        <p:spPr bwMode="auto">
          <a:xfrm>
            <a:off x="2508250" y="2462214"/>
            <a:ext cx="228600" cy="4159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74" name="Line 1034">
            <a:extLst>
              <a:ext uri="{FF2B5EF4-FFF2-40B4-BE49-F238E27FC236}">
                <a16:creationId xmlns:a16="http://schemas.microsoft.com/office/drawing/2014/main" id="{9AF971DD-3C5C-DAD3-355C-35981D79B1E1}"/>
              </a:ext>
            </a:extLst>
          </p:cNvPr>
          <p:cNvSpPr>
            <a:spLocks noChangeShapeType="1"/>
          </p:cNvSpPr>
          <p:nvPr/>
        </p:nvSpPr>
        <p:spPr bwMode="auto">
          <a:xfrm flipH="1">
            <a:off x="3803650" y="2462214"/>
            <a:ext cx="304800" cy="4159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75" name="Line 1035">
            <a:extLst>
              <a:ext uri="{FF2B5EF4-FFF2-40B4-BE49-F238E27FC236}">
                <a16:creationId xmlns:a16="http://schemas.microsoft.com/office/drawing/2014/main" id="{1EA02CC1-96C7-1357-4648-98395F6FD6E6}"/>
              </a:ext>
            </a:extLst>
          </p:cNvPr>
          <p:cNvSpPr>
            <a:spLocks noChangeShapeType="1"/>
          </p:cNvSpPr>
          <p:nvPr/>
        </p:nvSpPr>
        <p:spPr bwMode="auto">
          <a:xfrm>
            <a:off x="8070850" y="2392364"/>
            <a:ext cx="609600" cy="4857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76" name="Line 1036">
            <a:extLst>
              <a:ext uri="{FF2B5EF4-FFF2-40B4-BE49-F238E27FC236}">
                <a16:creationId xmlns:a16="http://schemas.microsoft.com/office/drawing/2014/main" id="{FC02B0AB-175A-EE9D-0F73-6BC83CEF5B02}"/>
              </a:ext>
            </a:extLst>
          </p:cNvPr>
          <p:cNvSpPr>
            <a:spLocks noChangeShapeType="1"/>
          </p:cNvSpPr>
          <p:nvPr/>
        </p:nvSpPr>
        <p:spPr bwMode="auto">
          <a:xfrm flipH="1">
            <a:off x="9518650" y="2392364"/>
            <a:ext cx="381000" cy="4857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77" name="Text Box 1037">
            <a:extLst>
              <a:ext uri="{FF2B5EF4-FFF2-40B4-BE49-F238E27FC236}">
                <a16:creationId xmlns:a16="http://schemas.microsoft.com/office/drawing/2014/main" id="{3DFA6F9F-0EA6-BB50-09CD-CF9E5815ED13}"/>
              </a:ext>
            </a:extLst>
          </p:cNvPr>
          <p:cNvSpPr txBox="1">
            <a:spLocks noChangeArrowheads="1"/>
          </p:cNvSpPr>
          <p:nvPr/>
        </p:nvSpPr>
        <p:spPr bwMode="auto">
          <a:xfrm>
            <a:off x="2082800" y="20097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CPF</a:t>
            </a:r>
            <a:endParaRPr lang="pt-BR" altLang="pt-BR">
              <a:solidFill>
                <a:srgbClr val="0000FF"/>
              </a:solidFill>
              <a:latin typeface="Arial" panose="020B0604020202020204" pitchFamily="34" charset="0"/>
            </a:endParaRPr>
          </a:p>
        </p:txBody>
      </p:sp>
      <p:sp>
        <p:nvSpPr>
          <p:cNvPr id="88078" name="Text Box 1038">
            <a:extLst>
              <a:ext uri="{FF2B5EF4-FFF2-40B4-BE49-F238E27FC236}">
                <a16:creationId xmlns:a16="http://schemas.microsoft.com/office/drawing/2014/main" id="{3620C105-3F14-EF0C-14D0-0BC373CE8D49}"/>
              </a:ext>
            </a:extLst>
          </p:cNvPr>
          <p:cNvSpPr txBox="1">
            <a:spLocks noChangeArrowheads="1"/>
          </p:cNvSpPr>
          <p:nvPr/>
        </p:nvSpPr>
        <p:spPr bwMode="auto">
          <a:xfrm>
            <a:off x="7673975" y="193992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CPF</a:t>
            </a:r>
            <a:endParaRPr lang="pt-BR" altLang="pt-BR" sz="1800">
              <a:solidFill>
                <a:srgbClr val="0000FF"/>
              </a:solidFill>
              <a:latin typeface="Arial" panose="020B0604020202020204" pitchFamily="34" charset="0"/>
            </a:endParaRPr>
          </a:p>
        </p:txBody>
      </p:sp>
      <p:sp>
        <p:nvSpPr>
          <p:cNvPr id="88079" name="Text Box 1039">
            <a:extLst>
              <a:ext uri="{FF2B5EF4-FFF2-40B4-BE49-F238E27FC236}">
                <a16:creationId xmlns:a16="http://schemas.microsoft.com/office/drawing/2014/main" id="{4B4DD6AA-87DD-074F-FD8E-1CC23D0A8D65}"/>
              </a:ext>
            </a:extLst>
          </p:cNvPr>
          <p:cNvSpPr txBox="1">
            <a:spLocks noChangeArrowheads="1"/>
          </p:cNvSpPr>
          <p:nvPr/>
        </p:nvSpPr>
        <p:spPr bwMode="auto">
          <a:xfrm>
            <a:off x="2541131" y="3033714"/>
            <a:ext cx="12105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Cliente</a:t>
            </a:r>
            <a:endParaRPr lang="pt-BR" altLang="pt-BR">
              <a:solidFill>
                <a:srgbClr val="0000FF"/>
              </a:solidFill>
              <a:latin typeface="Arial" panose="020B0604020202020204" pitchFamily="34" charset="0"/>
            </a:endParaRPr>
          </a:p>
          <a:p>
            <a:pPr algn="ctr" eaLnBrk="1" hangingPunct="1"/>
            <a:endParaRPr lang="pt-BR" altLang="pt-BR">
              <a:solidFill>
                <a:srgbClr val="0000FF"/>
              </a:solidFill>
              <a:latin typeface="Arial" panose="020B0604020202020204" pitchFamily="34" charset="0"/>
            </a:endParaRPr>
          </a:p>
        </p:txBody>
      </p:sp>
      <p:sp>
        <p:nvSpPr>
          <p:cNvPr id="88080" name="Text Box 1040">
            <a:extLst>
              <a:ext uri="{FF2B5EF4-FFF2-40B4-BE49-F238E27FC236}">
                <a16:creationId xmlns:a16="http://schemas.microsoft.com/office/drawing/2014/main" id="{01048A12-E6CE-CCA4-23BD-818B6A3C9911}"/>
              </a:ext>
            </a:extLst>
          </p:cNvPr>
          <p:cNvSpPr txBox="1">
            <a:spLocks noChangeArrowheads="1"/>
          </p:cNvSpPr>
          <p:nvPr/>
        </p:nvSpPr>
        <p:spPr bwMode="auto">
          <a:xfrm>
            <a:off x="8603128" y="2971801"/>
            <a:ext cx="13484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Gerente</a:t>
            </a:r>
            <a:endParaRPr lang="pt-BR" altLang="pt-BR">
              <a:solidFill>
                <a:srgbClr val="0000FF"/>
              </a:solidFill>
              <a:latin typeface="Arial" panose="020B0604020202020204" pitchFamily="34" charset="0"/>
            </a:endParaRPr>
          </a:p>
          <a:p>
            <a:pPr algn="ctr" eaLnBrk="1" hangingPunct="1"/>
            <a:endParaRPr lang="pt-BR" altLang="pt-BR">
              <a:solidFill>
                <a:srgbClr val="0000FF"/>
              </a:solidFill>
              <a:latin typeface="Arial" panose="020B0604020202020204" pitchFamily="34" charset="0"/>
            </a:endParaRPr>
          </a:p>
        </p:txBody>
      </p:sp>
      <p:sp>
        <p:nvSpPr>
          <p:cNvPr id="88081" name="Oval 1041">
            <a:extLst>
              <a:ext uri="{FF2B5EF4-FFF2-40B4-BE49-F238E27FC236}">
                <a16:creationId xmlns:a16="http://schemas.microsoft.com/office/drawing/2014/main" id="{3AE57BD4-FE3E-2B78-3237-A1BAF3527935}"/>
              </a:ext>
            </a:extLst>
          </p:cNvPr>
          <p:cNvSpPr>
            <a:spLocks noChangeArrowheads="1"/>
          </p:cNvSpPr>
          <p:nvPr/>
        </p:nvSpPr>
        <p:spPr bwMode="auto">
          <a:xfrm>
            <a:off x="3581400" y="1976439"/>
            <a:ext cx="1219200" cy="48577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82" name="AutoShape 1042">
            <a:extLst>
              <a:ext uri="{FF2B5EF4-FFF2-40B4-BE49-F238E27FC236}">
                <a16:creationId xmlns:a16="http://schemas.microsoft.com/office/drawing/2014/main" id="{99AF148C-F1C6-7F8A-2B1A-3A4026BF417C}"/>
              </a:ext>
            </a:extLst>
          </p:cNvPr>
          <p:cNvSpPr>
            <a:spLocks noChangeArrowheads="1"/>
          </p:cNvSpPr>
          <p:nvPr/>
        </p:nvSpPr>
        <p:spPr bwMode="auto">
          <a:xfrm>
            <a:off x="5529264" y="2879726"/>
            <a:ext cx="1285875" cy="841375"/>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83" name="Text Box 1043">
            <a:extLst>
              <a:ext uri="{FF2B5EF4-FFF2-40B4-BE49-F238E27FC236}">
                <a16:creationId xmlns:a16="http://schemas.microsoft.com/office/drawing/2014/main" id="{16C248EE-83F9-2167-EC15-BD99DCFFD5B0}"/>
              </a:ext>
            </a:extLst>
          </p:cNvPr>
          <p:cNvSpPr txBox="1">
            <a:spLocks noChangeArrowheads="1"/>
          </p:cNvSpPr>
          <p:nvPr/>
        </p:nvSpPr>
        <p:spPr bwMode="auto">
          <a:xfrm>
            <a:off x="5867400" y="3160713"/>
            <a:ext cx="67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a:solidFill>
                  <a:schemeClr val="folHlink"/>
                </a:solidFill>
                <a:latin typeface="Arial" panose="020B0604020202020204" pitchFamily="34" charset="0"/>
              </a:rPr>
              <a:t>CEG</a:t>
            </a:r>
            <a:endParaRPr lang="pt-BR" altLang="pt-BR">
              <a:solidFill>
                <a:srgbClr val="FFFF00"/>
              </a:solidFill>
              <a:latin typeface="Arial" panose="020B0604020202020204" pitchFamily="34" charset="0"/>
            </a:endParaRPr>
          </a:p>
        </p:txBody>
      </p:sp>
      <p:sp>
        <p:nvSpPr>
          <p:cNvPr id="88084" name="Line 1044">
            <a:extLst>
              <a:ext uri="{FF2B5EF4-FFF2-40B4-BE49-F238E27FC236}">
                <a16:creationId xmlns:a16="http://schemas.microsoft.com/office/drawing/2014/main" id="{0CD04CE8-481D-2356-B3D2-1BC75DE7B80E}"/>
              </a:ext>
            </a:extLst>
          </p:cNvPr>
          <p:cNvSpPr>
            <a:spLocks noChangeShapeType="1"/>
          </p:cNvSpPr>
          <p:nvPr/>
        </p:nvSpPr>
        <p:spPr bwMode="auto">
          <a:xfrm>
            <a:off x="4038600" y="3303588"/>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88085" name="Group 1045">
            <a:extLst>
              <a:ext uri="{FF2B5EF4-FFF2-40B4-BE49-F238E27FC236}">
                <a16:creationId xmlns:a16="http://schemas.microsoft.com/office/drawing/2014/main" id="{EE9B0272-AB3E-D3F1-BF06-FFA68F10B401}"/>
              </a:ext>
            </a:extLst>
          </p:cNvPr>
          <p:cNvGrpSpPr>
            <a:grpSpLocks/>
          </p:cNvGrpSpPr>
          <p:nvPr/>
        </p:nvGrpSpPr>
        <p:grpSpPr bwMode="auto">
          <a:xfrm>
            <a:off x="3124200" y="4648201"/>
            <a:ext cx="6096000" cy="765175"/>
            <a:chOff x="1008" y="3742"/>
            <a:chExt cx="3840" cy="482"/>
          </a:xfrm>
        </p:grpSpPr>
        <p:sp>
          <p:nvSpPr>
            <p:cNvPr id="88088" name="Rectangle 1046">
              <a:extLst>
                <a:ext uri="{FF2B5EF4-FFF2-40B4-BE49-F238E27FC236}">
                  <a16:creationId xmlns:a16="http://schemas.microsoft.com/office/drawing/2014/main" id="{D714F734-4EED-FD99-0E72-46F3DF972ED6}"/>
                </a:ext>
              </a:extLst>
            </p:cNvPr>
            <p:cNvSpPr>
              <a:spLocks noChangeArrowheads="1"/>
            </p:cNvSpPr>
            <p:nvPr/>
          </p:nvSpPr>
          <p:spPr bwMode="auto">
            <a:xfrm>
              <a:off x="2400" y="3742"/>
              <a:ext cx="1158" cy="482"/>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89" name="Text Box 1047">
              <a:extLst>
                <a:ext uri="{FF2B5EF4-FFF2-40B4-BE49-F238E27FC236}">
                  <a16:creationId xmlns:a16="http://schemas.microsoft.com/office/drawing/2014/main" id="{7F2E82E2-7B05-6C6B-41C2-C2FA77C03985}"/>
                </a:ext>
              </a:extLst>
            </p:cNvPr>
            <p:cNvSpPr txBox="1">
              <a:spLocks noChangeArrowheads="1"/>
            </p:cNvSpPr>
            <p:nvPr/>
          </p:nvSpPr>
          <p:spPr bwMode="auto">
            <a:xfrm>
              <a:off x="2392" y="3786"/>
              <a:ext cx="12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Empréstimo</a:t>
              </a:r>
              <a:endParaRPr lang="pt-BR" altLang="pt-BR">
                <a:solidFill>
                  <a:srgbClr val="0000FF"/>
                </a:solidFill>
                <a:latin typeface="Arial" panose="020B0604020202020204" pitchFamily="34" charset="0"/>
              </a:endParaRPr>
            </a:p>
          </p:txBody>
        </p:sp>
        <p:sp>
          <p:nvSpPr>
            <p:cNvPr id="88090" name="Oval 1048">
              <a:extLst>
                <a:ext uri="{FF2B5EF4-FFF2-40B4-BE49-F238E27FC236}">
                  <a16:creationId xmlns:a16="http://schemas.microsoft.com/office/drawing/2014/main" id="{84814DBD-520D-FE68-8BA7-E4A18665CE53}"/>
                </a:ext>
              </a:extLst>
            </p:cNvPr>
            <p:cNvSpPr>
              <a:spLocks noChangeArrowheads="1"/>
            </p:cNvSpPr>
            <p:nvPr/>
          </p:nvSpPr>
          <p:spPr bwMode="auto">
            <a:xfrm>
              <a:off x="1008" y="3917"/>
              <a:ext cx="768" cy="307"/>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91" name="Oval 1049">
              <a:extLst>
                <a:ext uri="{FF2B5EF4-FFF2-40B4-BE49-F238E27FC236}">
                  <a16:creationId xmlns:a16="http://schemas.microsoft.com/office/drawing/2014/main" id="{1ED78E49-EA48-460B-A28E-58A4C58F778A}"/>
                </a:ext>
              </a:extLst>
            </p:cNvPr>
            <p:cNvSpPr>
              <a:spLocks noChangeArrowheads="1"/>
            </p:cNvSpPr>
            <p:nvPr/>
          </p:nvSpPr>
          <p:spPr bwMode="auto">
            <a:xfrm>
              <a:off x="4080" y="3917"/>
              <a:ext cx="768" cy="307"/>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8092" name="Line 1050">
              <a:extLst>
                <a:ext uri="{FF2B5EF4-FFF2-40B4-BE49-F238E27FC236}">
                  <a16:creationId xmlns:a16="http://schemas.microsoft.com/office/drawing/2014/main" id="{F660FC1E-786A-1188-A78E-B12C915F5E19}"/>
                </a:ext>
              </a:extLst>
            </p:cNvPr>
            <p:cNvSpPr>
              <a:spLocks noChangeShapeType="1"/>
            </p:cNvSpPr>
            <p:nvPr/>
          </p:nvSpPr>
          <p:spPr bwMode="auto">
            <a:xfrm flipV="1">
              <a:off x="1776" y="3961"/>
              <a:ext cx="624"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93" name="Line 1051">
              <a:extLst>
                <a:ext uri="{FF2B5EF4-FFF2-40B4-BE49-F238E27FC236}">
                  <a16:creationId xmlns:a16="http://schemas.microsoft.com/office/drawing/2014/main" id="{D8EDC20A-5294-D66E-3BDF-F5F031959774}"/>
                </a:ext>
              </a:extLst>
            </p:cNvPr>
            <p:cNvSpPr>
              <a:spLocks noChangeShapeType="1"/>
            </p:cNvSpPr>
            <p:nvPr/>
          </p:nvSpPr>
          <p:spPr bwMode="auto">
            <a:xfrm flipH="1" flipV="1">
              <a:off x="3552" y="3961"/>
              <a:ext cx="528" cy="8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94" name="Text Box 1052">
              <a:extLst>
                <a:ext uri="{FF2B5EF4-FFF2-40B4-BE49-F238E27FC236}">
                  <a16:creationId xmlns:a16="http://schemas.microsoft.com/office/drawing/2014/main" id="{473E52B1-65D5-07E5-C1B5-8E1BB417F789}"/>
                </a:ext>
              </a:extLst>
            </p:cNvPr>
            <p:cNvSpPr txBox="1">
              <a:spLocks noChangeArrowheads="1"/>
            </p:cNvSpPr>
            <p:nvPr/>
          </p:nvSpPr>
          <p:spPr bwMode="auto">
            <a:xfrm>
              <a:off x="1212" y="3969"/>
              <a:ext cx="6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Número</a:t>
              </a:r>
              <a:endParaRPr lang="pt-BR" altLang="pt-BR">
                <a:solidFill>
                  <a:srgbClr val="0000FF"/>
                </a:solidFill>
                <a:latin typeface="Arial" panose="020B0604020202020204" pitchFamily="34" charset="0"/>
              </a:endParaRPr>
            </a:p>
          </p:txBody>
        </p:sp>
      </p:grpSp>
      <p:sp>
        <p:nvSpPr>
          <p:cNvPr id="88086" name="Line 1053">
            <a:extLst>
              <a:ext uri="{FF2B5EF4-FFF2-40B4-BE49-F238E27FC236}">
                <a16:creationId xmlns:a16="http://schemas.microsoft.com/office/drawing/2014/main" id="{55C85849-5FFE-D71A-C7D3-301AA7A89304}"/>
              </a:ext>
            </a:extLst>
          </p:cNvPr>
          <p:cNvSpPr>
            <a:spLocks noChangeShapeType="1"/>
          </p:cNvSpPr>
          <p:nvPr/>
        </p:nvSpPr>
        <p:spPr bwMode="auto">
          <a:xfrm>
            <a:off x="6781800" y="3276600"/>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8087" name="Line 1054">
            <a:extLst>
              <a:ext uri="{FF2B5EF4-FFF2-40B4-BE49-F238E27FC236}">
                <a16:creationId xmlns:a16="http://schemas.microsoft.com/office/drawing/2014/main" id="{279AB445-7D16-F456-0654-564706821DA3}"/>
              </a:ext>
            </a:extLst>
          </p:cNvPr>
          <p:cNvSpPr>
            <a:spLocks noChangeShapeType="1"/>
          </p:cNvSpPr>
          <p:nvPr/>
        </p:nvSpPr>
        <p:spPr bwMode="auto">
          <a:xfrm>
            <a:off x="6172200" y="3733800"/>
            <a:ext cx="0" cy="914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a:extLst>
              <a:ext uri="{FF2B5EF4-FFF2-40B4-BE49-F238E27FC236}">
                <a16:creationId xmlns:a16="http://schemas.microsoft.com/office/drawing/2014/main" id="{33ABCBB0-183B-3A66-A338-4A63E651986E}"/>
              </a:ext>
            </a:extLst>
          </p:cNvPr>
          <p:cNvSpPr>
            <a:spLocks noChangeArrowheads="1"/>
          </p:cNvSpPr>
          <p:nvPr/>
        </p:nvSpPr>
        <p:spPr bwMode="auto">
          <a:xfrm>
            <a:off x="1746250" y="717550"/>
            <a:ext cx="83058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000" b="1" dirty="0">
                <a:solidFill>
                  <a:srgbClr val="0000FF"/>
                </a:solidFill>
                <a:latin typeface="Signet Roundhand" pitchFamily="66" charset="0"/>
              </a:rPr>
              <a:t>Solução: Relacionamento Agregação</a:t>
            </a:r>
            <a:endParaRPr lang="pt-BR" altLang="pt-BR" sz="4400" dirty="0">
              <a:solidFill>
                <a:schemeClr val="tx2"/>
              </a:solidFill>
            </a:endParaRPr>
          </a:p>
        </p:txBody>
      </p:sp>
      <p:sp>
        <p:nvSpPr>
          <p:cNvPr id="89091" name="Rectangle 4">
            <a:extLst>
              <a:ext uri="{FF2B5EF4-FFF2-40B4-BE49-F238E27FC236}">
                <a16:creationId xmlns:a16="http://schemas.microsoft.com/office/drawing/2014/main" id="{E2A45A13-1121-41A7-C501-8C6F806BAB5E}"/>
              </a:ext>
            </a:extLst>
          </p:cNvPr>
          <p:cNvSpPr>
            <a:spLocks noChangeArrowheads="1"/>
          </p:cNvSpPr>
          <p:nvPr/>
        </p:nvSpPr>
        <p:spPr bwMode="auto">
          <a:xfrm>
            <a:off x="2355850" y="2841626"/>
            <a:ext cx="1676400" cy="633413"/>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2" name="Rectangle 5">
            <a:extLst>
              <a:ext uri="{FF2B5EF4-FFF2-40B4-BE49-F238E27FC236}">
                <a16:creationId xmlns:a16="http://schemas.microsoft.com/office/drawing/2014/main" id="{B6F0AF26-352F-DB2F-1620-2160DB363A04}"/>
              </a:ext>
            </a:extLst>
          </p:cNvPr>
          <p:cNvSpPr>
            <a:spLocks noChangeArrowheads="1"/>
          </p:cNvSpPr>
          <p:nvPr/>
        </p:nvSpPr>
        <p:spPr bwMode="auto">
          <a:xfrm>
            <a:off x="8299450" y="2813050"/>
            <a:ext cx="1752600" cy="6350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3" name="Oval 6">
            <a:extLst>
              <a:ext uri="{FF2B5EF4-FFF2-40B4-BE49-F238E27FC236}">
                <a16:creationId xmlns:a16="http://schemas.microsoft.com/office/drawing/2014/main" id="{AE7AA96C-7D8F-7331-5FBD-5609EAF347EF}"/>
              </a:ext>
            </a:extLst>
          </p:cNvPr>
          <p:cNvSpPr>
            <a:spLocks noChangeArrowheads="1"/>
          </p:cNvSpPr>
          <p:nvPr/>
        </p:nvSpPr>
        <p:spPr bwMode="auto">
          <a:xfrm>
            <a:off x="1892300" y="2063751"/>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4" name="Oval 7">
            <a:extLst>
              <a:ext uri="{FF2B5EF4-FFF2-40B4-BE49-F238E27FC236}">
                <a16:creationId xmlns:a16="http://schemas.microsoft.com/office/drawing/2014/main" id="{3A318CB4-5468-62E6-F8F2-6AF59543A61E}"/>
              </a:ext>
            </a:extLst>
          </p:cNvPr>
          <p:cNvSpPr>
            <a:spLocks noChangeArrowheads="1"/>
          </p:cNvSpPr>
          <p:nvPr/>
        </p:nvSpPr>
        <p:spPr bwMode="auto">
          <a:xfrm>
            <a:off x="3568700" y="2063751"/>
            <a:ext cx="1219200" cy="4032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5" name="Oval 8">
            <a:extLst>
              <a:ext uri="{FF2B5EF4-FFF2-40B4-BE49-F238E27FC236}">
                <a16:creationId xmlns:a16="http://schemas.microsoft.com/office/drawing/2014/main" id="{852D5882-A920-CC09-FE25-EB7F50304B0C}"/>
              </a:ext>
            </a:extLst>
          </p:cNvPr>
          <p:cNvSpPr>
            <a:spLocks noChangeArrowheads="1"/>
          </p:cNvSpPr>
          <p:nvPr/>
        </p:nvSpPr>
        <p:spPr bwMode="auto">
          <a:xfrm>
            <a:off x="7454900" y="2006601"/>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6" name="Oval 9">
            <a:extLst>
              <a:ext uri="{FF2B5EF4-FFF2-40B4-BE49-F238E27FC236}">
                <a16:creationId xmlns:a16="http://schemas.microsoft.com/office/drawing/2014/main" id="{7F27FE10-9658-7616-43C9-38ACDE7B6781}"/>
              </a:ext>
            </a:extLst>
          </p:cNvPr>
          <p:cNvSpPr>
            <a:spLocks noChangeArrowheads="1"/>
          </p:cNvSpPr>
          <p:nvPr/>
        </p:nvSpPr>
        <p:spPr bwMode="auto">
          <a:xfrm>
            <a:off x="9283700" y="2006601"/>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097" name="Line 10">
            <a:extLst>
              <a:ext uri="{FF2B5EF4-FFF2-40B4-BE49-F238E27FC236}">
                <a16:creationId xmlns:a16="http://schemas.microsoft.com/office/drawing/2014/main" id="{C0E1B011-B16D-9E21-1117-B27484DC13BE}"/>
              </a:ext>
            </a:extLst>
          </p:cNvPr>
          <p:cNvSpPr>
            <a:spLocks noChangeShapeType="1"/>
          </p:cNvSpPr>
          <p:nvPr/>
        </p:nvSpPr>
        <p:spPr bwMode="auto">
          <a:xfrm>
            <a:off x="2501900" y="2466976"/>
            <a:ext cx="228600" cy="3460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098" name="Line 11">
            <a:extLst>
              <a:ext uri="{FF2B5EF4-FFF2-40B4-BE49-F238E27FC236}">
                <a16:creationId xmlns:a16="http://schemas.microsoft.com/office/drawing/2014/main" id="{00FE5BA0-C069-1E53-FCE5-406104016C32}"/>
              </a:ext>
            </a:extLst>
          </p:cNvPr>
          <p:cNvSpPr>
            <a:spLocks noChangeShapeType="1"/>
          </p:cNvSpPr>
          <p:nvPr/>
        </p:nvSpPr>
        <p:spPr bwMode="auto">
          <a:xfrm flipH="1">
            <a:off x="3797300" y="2466976"/>
            <a:ext cx="304800" cy="34607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099" name="Line 12">
            <a:extLst>
              <a:ext uri="{FF2B5EF4-FFF2-40B4-BE49-F238E27FC236}">
                <a16:creationId xmlns:a16="http://schemas.microsoft.com/office/drawing/2014/main" id="{C95A04F3-F35D-8B73-2E2D-A3684DBDC650}"/>
              </a:ext>
            </a:extLst>
          </p:cNvPr>
          <p:cNvSpPr>
            <a:spLocks noChangeShapeType="1"/>
          </p:cNvSpPr>
          <p:nvPr/>
        </p:nvSpPr>
        <p:spPr bwMode="auto">
          <a:xfrm>
            <a:off x="8064500" y="2409826"/>
            <a:ext cx="609600" cy="4032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00" name="Line 13">
            <a:extLst>
              <a:ext uri="{FF2B5EF4-FFF2-40B4-BE49-F238E27FC236}">
                <a16:creationId xmlns:a16="http://schemas.microsoft.com/office/drawing/2014/main" id="{AB6A1757-0E66-AFE1-2C4B-C15387A923C6}"/>
              </a:ext>
            </a:extLst>
          </p:cNvPr>
          <p:cNvSpPr>
            <a:spLocks noChangeShapeType="1"/>
          </p:cNvSpPr>
          <p:nvPr/>
        </p:nvSpPr>
        <p:spPr bwMode="auto">
          <a:xfrm flipH="1">
            <a:off x="9512300" y="2409826"/>
            <a:ext cx="381000" cy="403225"/>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01" name="Text Box 14">
            <a:extLst>
              <a:ext uri="{FF2B5EF4-FFF2-40B4-BE49-F238E27FC236}">
                <a16:creationId xmlns:a16="http://schemas.microsoft.com/office/drawing/2014/main" id="{5096998F-DF08-76CD-2A2A-AF0902054BA0}"/>
              </a:ext>
            </a:extLst>
          </p:cNvPr>
          <p:cNvSpPr txBox="1">
            <a:spLocks noChangeArrowheads="1"/>
          </p:cNvSpPr>
          <p:nvPr/>
        </p:nvSpPr>
        <p:spPr bwMode="auto">
          <a:xfrm>
            <a:off x="2076450" y="209232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CPF</a:t>
            </a:r>
            <a:endParaRPr lang="pt-BR" altLang="pt-BR">
              <a:solidFill>
                <a:srgbClr val="0000FF"/>
              </a:solidFill>
              <a:latin typeface="Arial" panose="020B0604020202020204" pitchFamily="34" charset="0"/>
            </a:endParaRPr>
          </a:p>
        </p:txBody>
      </p:sp>
      <p:sp>
        <p:nvSpPr>
          <p:cNvPr id="89102" name="Text Box 15">
            <a:extLst>
              <a:ext uri="{FF2B5EF4-FFF2-40B4-BE49-F238E27FC236}">
                <a16:creationId xmlns:a16="http://schemas.microsoft.com/office/drawing/2014/main" id="{E592FFC4-20D6-1F98-5357-5850FFF21503}"/>
              </a:ext>
            </a:extLst>
          </p:cNvPr>
          <p:cNvSpPr txBox="1">
            <a:spLocks noChangeArrowheads="1"/>
          </p:cNvSpPr>
          <p:nvPr/>
        </p:nvSpPr>
        <p:spPr bwMode="auto">
          <a:xfrm>
            <a:off x="7667625" y="2035176"/>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CPF</a:t>
            </a:r>
            <a:endParaRPr lang="pt-BR" altLang="pt-BR" sz="1800">
              <a:solidFill>
                <a:srgbClr val="0000FF"/>
              </a:solidFill>
              <a:latin typeface="Arial" panose="020B0604020202020204" pitchFamily="34" charset="0"/>
            </a:endParaRPr>
          </a:p>
        </p:txBody>
      </p:sp>
      <p:sp>
        <p:nvSpPr>
          <p:cNvPr id="89103" name="Text Box 16">
            <a:extLst>
              <a:ext uri="{FF2B5EF4-FFF2-40B4-BE49-F238E27FC236}">
                <a16:creationId xmlns:a16="http://schemas.microsoft.com/office/drawing/2014/main" id="{6B768CD2-3E83-3790-4525-788D6AEB8F27}"/>
              </a:ext>
            </a:extLst>
          </p:cNvPr>
          <p:cNvSpPr txBox="1">
            <a:spLocks noChangeArrowheads="1"/>
          </p:cNvSpPr>
          <p:nvPr/>
        </p:nvSpPr>
        <p:spPr bwMode="auto">
          <a:xfrm>
            <a:off x="2534781" y="2941639"/>
            <a:ext cx="12105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Cliente</a:t>
            </a:r>
            <a:endParaRPr lang="pt-BR" altLang="pt-BR">
              <a:solidFill>
                <a:srgbClr val="0000FF"/>
              </a:solidFill>
              <a:latin typeface="Arial" panose="020B0604020202020204" pitchFamily="34" charset="0"/>
            </a:endParaRPr>
          </a:p>
          <a:p>
            <a:pPr algn="ctr" eaLnBrk="1" hangingPunct="1"/>
            <a:endParaRPr lang="pt-BR" altLang="pt-BR">
              <a:solidFill>
                <a:srgbClr val="0000FF"/>
              </a:solidFill>
              <a:latin typeface="Arial" panose="020B0604020202020204" pitchFamily="34" charset="0"/>
            </a:endParaRPr>
          </a:p>
        </p:txBody>
      </p:sp>
      <p:sp>
        <p:nvSpPr>
          <p:cNvPr id="89104" name="Text Box 17">
            <a:extLst>
              <a:ext uri="{FF2B5EF4-FFF2-40B4-BE49-F238E27FC236}">
                <a16:creationId xmlns:a16="http://schemas.microsoft.com/office/drawing/2014/main" id="{4E6B56A6-42F7-AD61-5957-40C48859FA43}"/>
              </a:ext>
            </a:extLst>
          </p:cNvPr>
          <p:cNvSpPr txBox="1">
            <a:spLocks noChangeArrowheads="1"/>
          </p:cNvSpPr>
          <p:nvPr/>
        </p:nvSpPr>
        <p:spPr bwMode="auto">
          <a:xfrm>
            <a:off x="8506290" y="2941639"/>
            <a:ext cx="13484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Gerente</a:t>
            </a:r>
            <a:endParaRPr lang="pt-BR" altLang="pt-BR">
              <a:solidFill>
                <a:srgbClr val="0000FF"/>
              </a:solidFill>
              <a:latin typeface="Arial" panose="020B0604020202020204" pitchFamily="34" charset="0"/>
            </a:endParaRPr>
          </a:p>
          <a:p>
            <a:pPr algn="ctr" eaLnBrk="1" hangingPunct="1"/>
            <a:endParaRPr lang="pt-BR" altLang="pt-BR">
              <a:solidFill>
                <a:srgbClr val="0000FF"/>
              </a:solidFill>
              <a:latin typeface="Arial" panose="020B0604020202020204" pitchFamily="34" charset="0"/>
            </a:endParaRPr>
          </a:p>
        </p:txBody>
      </p:sp>
      <p:sp>
        <p:nvSpPr>
          <p:cNvPr id="89105" name="Rectangle 18">
            <a:extLst>
              <a:ext uri="{FF2B5EF4-FFF2-40B4-BE49-F238E27FC236}">
                <a16:creationId xmlns:a16="http://schemas.microsoft.com/office/drawing/2014/main" id="{61C05CEC-85E6-F100-35A8-9D676D0E9ED9}"/>
              </a:ext>
            </a:extLst>
          </p:cNvPr>
          <p:cNvSpPr>
            <a:spLocks noChangeArrowheads="1"/>
          </p:cNvSpPr>
          <p:nvPr/>
        </p:nvSpPr>
        <p:spPr bwMode="auto">
          <a:xfrm>
            <a:off x="5251451" y="5233988"/>
            <a:ext cx="1838325" cy="633412"/>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06" name="Text Box 19">
            <a:extLst>
              <a:ext uri="{FF2B5EF4-FFF2-40B4-BE49-F238E27FC236}">
                <a16:creationId xmlns:a16="http://schemas.microsoft.com/office/drawing/2014/main" id="{8735EA98-7D47-E0AD-525F-0408434F7165}"/>
              </a:ext>
            </a:extLst>
          </p:cNvPr>
          <p:cNvSpPr txBox="1">
            <a:spLocks noChangeArrowheads="1"/>
          </p:cNvSpPr>
          <p:nvPr/>
        </p:nvSpPr>
        <p:spPr bwMode="auto">
          <a:xfrm>
            <a:off x="5238751" y="5291138"/>
            <a:ext cx="194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b="1">
                <a:solidFill>
                  <a:srgbClr val="0000FF"/>
                </a:solidFill>
                <a:latin typeface="Arial" panose="020B0604020202020204" pitchFamily="34" charset="0"/>
              </a:rPr>
              <a:t>Empréstimo</a:t>
            </a:r>
            <a:endParaRPr lang="pt-BR" altLang="pt-BR">
              <a:solidFill>
                <a:srgbClr val="0000FF"/>
              </a:solidFill>
              <a:latin typeface="Arial" panose="020B0604020202020204" pitchFamily="34" charset="0"/>
            </a:endParaRPr>
          </a:p>
        </p:txBody>
      </p:sp>
      <p:sp>
        <p:nvSpPr>
          <p:cNvPr id="89107" name="AutoShape 20">
            <a:extLst>
              <a:ext uri="{FF2B5EF4-FFF2-40B4-BE49-F238E27FC236}">
                <a16:creationId xmlns:a16="http://schemas.microsoft.com/office/drawing/2014/main" id="{720D391F-DF0B-3A75-C670-4343889F0D42}"/>
              </a:ext>
            </a:extLst>
          </p:cNvPr>
          <p:cNvSpPr>
            <a:spLocks noChangeArrowheads="1"/>
          </p:cNvSpPr>
          <p:nvPr/>
        </p:nvSpPr>
        <p:spPr bwMode="auto">
          <a:xfrm>
            <a:off x="5516564" y="4133851"/>
            <a:ext cx="1285875" cy="696913"/>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08" name="Text Box 21">
            <a:extLst>
              <a:ext uri="{FF2B5EF4-FFF2-40B4-BE49-F238E27FC236}">
                <a16:creationId xmlns:a16="http://schemas.microsoft.com/office/drawing/2014/main" id="{D47457BA-AF68-6655-DE16-12F8F6779A67}"/>
              </a:ext>
            </a:extLst>
          </p:cNvPr>
          <p:cNvSpPr txBox="1">
            <a:spLocks noChangeArrowheads="1"/>
          </p:cNvSpPr>
          <p:nvPr/>
        </p:nvSpPr>
        <p:spPr bwMode="auto">
          <a:xfrm>
            <a:off x="5842000" y="4322763"/>
            <a:ext cx="65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1800" b="1">
                <a:solidFill>
                  <a:srgbClr val="0000FF"/>
                </a:solidFill>
                <a:latin typeface="Arial" panose="020B0604020202020204" pitchFamily="34" charset="0"/>
              </a:rPr>
              <a:t>CEE</a:t>
            </a:r>
            <a:endParaRPr lang="pt-BR" altLang="pt-BR">
              <a:solidFill>
                <a:srgbClr val="0000FF"/>
              </a:solidFill>
              <a:latin typeface="Arial" panose="020B0604020202020204" pitchFamily="34" charset="0"/>
            </a:endParaRPr>
          </a:p>
        </p:txBody>
      </p:sp>
      <p:sp>
        <p:nvSpPr>
          <p:cNvPr id="89109" name="Oval 22">
            <a:extLst>
              <a:ext uri="{FF2B5EF4-FFF2-40B4-BE49-F238E27FC236}">
                <a16:creationId xmlns:a16="http://schemas.microsoft.com/office/drawing/2014/main" id="{3AA00236-CB31-070A-EE1F-E3C08B42958B}"/>
              </a:ext>
            </a:extLst>
          </p:cNvPr>
          <p:cNvSpPr>
            <a:spLocks noChangeArrowheads="1"/>
          </p:cNvSpPr>
          <p:nvPr/>
        </p:nvSpPr>
        <p:spPr bwMode="auto">
          <a:xfrm>
            <a:off x="3575050" y="2065339"/>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10" name="AutoShape 23">
            <a:extLst>
              <a:ext uri="{FF2B5EF4-FFF2-40B4-BE49-F238E27FC236}">
                <a16:creationId xmlns:a16="http://schemas.microsoft.com/office/drawing/2014/main" id="{148FB7B0-7B66-8217-F01A-FDF9A2D693DA}"/>
              </a:ext>
            </a:extLst>
          </p:cNvPr>
          <p:cNvSpPr>
            <a:spLocks noChangeArrowheads="1"/>
          </p:cNvSpPr>
          <p:nvPr/>
        </p:nvSpPr>
        <p:spPr bwMode="auto">
          <a:xfrm>
            <a:off x="5516564" y="2813051"/>
            <a:ext cx="1285875" cy="696913"/>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11" name="Text Box 24">
            <a:extLst>
              <a:ext uri="{FF2B5EF4-FFF2-40B4-BE49-F238E27FC236}">
                <a16:creationId xmlns:a16="http://schemas.microsoft.com/office/drawing/2014/main" id="{18E43373-AADB-1128-7EC6-BBE2FA883D01}"/>
              </a:ext>
            </a:extLst>
          </p:cNvPr>
          <p:cNvSpPr txBox="1">
            <a:spLocks noChangeArrowheads="1"/>
          </p:cNvSpPr>
          <p:nvPr/>
        </p:nvSpPr>
        <p:spPr bwMode="auto">
          <a:xfrm>
            <a:off x="5937250" y="3046413"/>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a:solidFill>
                  <a:srgbClr val="0000FF"/>
                </a:solidFill>
                <a:latin typeface="Arial" panose="020B0604020202020204" pitchFamily="34" charset="0"/>
              </a:rPr>
              <a:t>CE</a:t>
            </a:r>
            <a:endParaRPr lang="pt-BR" altLang="pt-BR">
              <a:solidFill>
                <a:srgbClr val="0000FF"/>
              </a:solidFill>
              <a:latin typeface="Arial" panose="020B0604020202020204" pitchFamily="34" charset="0"/>
            </a:endParaRPr>
          </a:p>
        </p:txBody>
      </p:sp>
      <p:sp>
        <p:nvSpPr>
          <p:cNvPr id="89112" name="Line 25">
            <a:extLst>
              <a:ext uri="{FF2B5EF4-FFF2-40B4-BE49-F238E27FC236}">
                <a16:creationId xmlns:a16="http://schemas.microsoft.com/office/drawing/2014/main" id="{C6FB95BE-F9B4-353D-6DE8-FFF55A52C442}"/>
              </a:ext>
            </a:extLst>
          </p:cNvPr>
          <p:cNvSpPr>
            <a:spLocks noChangeShapeType="1"/>
          </p:cNvSpPr>
          <p:nvPr/>
        </p:nvSpPr>
        <p:spPr bwMode="auto">
          <a:xfrm>
            <a:off x="6769100" y="3163888"/>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13" name="Line 26">
            <a:extLst>
              <a:ext uri="{FF2B5EF4-FFF2-40B4-BE49-F238E27FC236}">
                <a16:creationId xmlns:a16="http://schemas.microsoft.com/office/drawing/2014/main" id="{F04B64B1-CCD4-A2D1-BAA2-376067183212}"/>
              </a:ext>
            </a:extLst>
          </p:cNvPr>
          <p:cNvSpPr>
            <a:spLocks noChangeShapeType="1"/>
          </p:cNvSpPr>
          <p:nvPr/>
        </p:nvSpPr>
        <p:spPr bwMode="auto">
          <a:xfrm>
            <a:off x="4032250" y="3163888"/>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14" name="Rectangle 27">
            <a:extLst>
              <a:ext uri="{FF2B5EF4-FFF2-40B4-BE49-F238E27FC236}">
                <a16:creationId xmlns:a16="http://schemas.microsoft.com/office/drawing/2014/main" id="{B14F0357-5103-EEE1-6500-5368DC5F5A95}"/>
              </a:ext>
            </a:extLst>
          </p:cNvPr>
          <p:cNvSpPr>
            <a:spLocks noChangeArrowheads="1"/>
          </p:cNvSpPr>
          <p:nvPr/>
        </p:nvSpPr>
        <p:spPr bwMode="auto">
          <a:xfrm>
            <a:off x="1676400" y="1892300"/>
            <a:ext cx="8915400" cy="1785938"/>
          </a:xfrm>
          <a:prstGeom prst="rect">
            <a:avLst/>
          </a:prstGeom>
          <a:noFill/>
          <a:ln w="2857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15" name="Line 28">
            <a:extLst>
              <a:ext uri="{FF2B5EF4-FFF2-40B4-BE49-F238E27FC236}">
                <a16:creationId xmlns:a16="http://schemas.microsoft.com/office/drawing/2014/main" id="{11CEE051-EAD3-F3E2-DA85-650D0F8BA8A4}"/>
              </a:ext>
            </a:extLst>
          </p:cNvPr>
          <p:cNvSpPr>
            <a:spLocks noChangeShapeType="1"/>
          </p:cNvSpPr>
          <p:nvPr/>
        </p:nvSpPr>
        <p:spPr bwMode="auto">
          <a:xfrm>
            <a:off x="6165850" y="4830764"/>
            <a:ext cx="0" cy="403225"/>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16" name="Line 29">
            <a:extLst>
              <a:ext uri="{FF2B5EF4-FFF2-40B4-BE49-F238E27FC236}">
                <a16:creationId xmlns:a16="http://schemas.microsoft.com/office/drawing/2014/main" id="{1E71AD60-4F79-91BE-A93B-2A1AB82F4121}"/>
              </a:ext>
            </a:extLst>
          </p:cNvPr>
          <p:cNvSpPr>
            <a:spLocks noChangeShapeType="1"/>
          </p:cNvSpPr>
          <p:nvPr/>
        </p:nvSpPr>
        <p:spPr bwMode="auto">
          <a:xfrm>
            <a:off x="6165850" y="3678239"/>
            <a:ext cx="0" cy="4603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17" name="Oval 30">
            <a:extLst>
              <a:ext uri="{FF2B5EF4-FFF2-40B4-BE49-F238E27FC236}">
                <a16:creationId xmlns:a16="http://schemas.microsoft.com/office/drawing/2014/main" id="{56B4D315-3AE9-3E58-A00A-05337047798F}"/>
              </a:ext>
            </a:extLst>
          </p:cNvPr>
          <p:cNvSpPr>
            <a:spLocks noChangeArrowheads="1"/>
          </p:cNvSpPr>
          <p:nvPr/>
        </p:nvSpPr>
        <p:spPr bwMode="auto">
          <a:xfrm>
            <a:off x="3041650" y="4887914"/>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18" name="Oval 31">
            <a:extLst>
              <a:ext uri="{FF2B5EF4-FFF2-40B4-BE49-F238E27FC236}">
                <a16:creationId xmlns:a16="http://schemas.microsoft.com/office/drawing/2014/main" id="{8F3F9147-FDEE-9CB0-E1AC-124A4AC388BE}"/>
              </a:ext>
            </a:extLst>
          </p:cNvPr>
          <p:cNvSpPr>
            <a:spLocks noChangeArrowheads="1"/>
          </p:cNvSpPr>
          <p:nvPr/>
        </p:nvSpPr>
        <p:spPr bwMode="auto">
          <a:xfrm>
            <a:off x="7918450" y="4887914"/>
            <a:ext cx="1219200" cy="403225"/>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9119" name="Line 32">
            <a:extLst>
              <a:ext uri="{FF2B5EF4-FFF2-40B4-BE49-F238E27FC236}">
                <a16:creationId xmlns:a16="http://schemas.microsoft.com/office/drawing/2014/main" id="{D6DC4101-E756-3F06-7F80-8E74BC4E0D49}"/>
              </a:ext>
            </a:extLst>
          </p:cNvPr>
          <p:cNvSpPr>
            <a:spLocks noChangeShapeType="1"/>
          </p:cNvSpPr>
          <p:nvPr/>
        </p:nvSpPr>
        <p:spPr bwMode="auto">
          <a:xfrm>
            <a:off x="3651250" y="5291139"/>
            <a:ext cx="1600200" cy="23018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20" name="Line 33">
            <a:extLst>
              <a:ext uri="{FF2B5EF4-FFF2-40B4-BE49-F238E27FC236}">
                <a16:creationId xmlns:a16="http://schemas.microsoft.com/office/drawing/2014/main" id="{48E582D6-5DBB-E43C-5AEC-79737DAC6225}"/>
              </a:ext>
            </a:extLst>
          </p:cNvPr>
          <p:cNvSpPr>
            <a:spLocks noChangeShapeType="1"/>
          </p:cNvSpPr>
          <p:nvPr/>
        </p:nvSpPr>
        <p:spPr bwMode="auto">
          <a:xfrm flipH="1">
            <a:off x="7080250" y="5291139"/>
            <a:ext cx="1447800" cy="230187"/>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9121" name="Text Box 34">
            <a:extLst>
              <a:ext uri="{FF2B5EF4-FFF2-40B4-BE49-F238E27FC236}">
                <a16:creationId xmlns:a16="http://schemas.microsoft.com/office/drawing/2014/main" id="{2E600B74-77FB-B1E3-98E2-0DB15AE353E4}"/>
              </a:ext>
            </a:extLst>
          </p:cNvPr>
          <p:cNvSpPr txBox="1">
            <a:spLocks noChangeArrowheads="1"/>
          </p:cNvSpPr>
          <p:nvPr/>
        </p:nvSpPr>
        <p:spPr bwMode="auto">
          <a:xfrm>
            <a:off x="3365500" y="4956176"/>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b="1" u="sng">
                <a:solidFill>
                  <a:srgbClr val="0000FF"/>
                </a:solidFill>
                <a:latin typeface="Arial" panose="020B0604020202020204" pitchFamily="34" charset="0"/>
              </a:rPr>
              <a:t>Num</a:t>
            </a:r>
            <a:endParaRPr lang="pt-BR" altLang="pt-BR">
              <a:solidFill>
                <a:srgbClr val="0000FF"/>
              </a:solidFill>
              <a:latin typeface="Arial" panose="020B0604020202020204" pitchFamily="34" charset="0"/>
            </a:endParaRPr>
          </a:p>
        </p:txBody>
      </p:sp>
      <p:sp>
        <p:nvSpPr>
          <p:cNvPr id="89122" name="Text Box 37">
            <a:extLst>
              <a:ext uri="{FF2B5EF4-FFF2-40B4-BE49-F238E27FC236}">
                <a16:creationId xmlns:a16="http://schemas.microsoft.com/office/drawing/2014/main" id="{E843A6FD-80DA-4802-8293-E7DD11F9E868}"/>
              </a:ext>
            </a:extLst>
          </p:cNvPr>
          <p:cNvSpPr txBox="1">
            <a:spLocks noChangeArrowheads="1"/>
          </p:cNvSpPr>
          <p:nvPr/>
        </p:nvSpPr>
        <p:spPr bwMode="auto">
          <a:xfrm>
            <a:off x="6248401" y="47244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n</a:t>
            </a:r>
          </a:p>
        </p:txBody>
      </p:sp>
      <p:sp>
        <p:nvSpPr>
          <p:cNvPr id="89123" name="Text Box 38">
            <a:extLst>
              <a:ext uri="{FF2B5EF4-FFF2-40B4-BE49-F238E27FC236}">
                <a16:creationId xmlns:a16="http://schemas.microsoft.com/office/drawing/2014/main" id="{FF24A36F-C060-2ECA-CDF1-4C954A435F74}"/>
              </a:ext>
            </a:extLst>
          </p:cNvPr>
          <p:cNvSpPr txBox="1">
            <a:spLocks noChangeArrowheads="1"/>
          </p:cNvSpPr>
          <p:nvPr/>
        </p:nvSpPr>
        <p:spPr bwMode="auto">
          <a:xfrm>
            <a:off x="6308725" y="3657600"/>
            <a:ext cx="350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1</a:t>
            </a:r>
          </a:p>
        </p:txBody>
      </p:sp>
      <p:sp>
        <p:nvSpPr>
          <p:cNvPr id="89124" name="Text Box 39">
            <a:extLst>
              <a:ext uri="{FF2B5EF4-FFF2-40B4-BE49-F238E27FC236}">
                <a16:creationId xmlns:a16="http://schemas.microsoft.com/office/drawing/2014/main" id="{103D351B-A500-31FE-F9D2-DC6DE1FFF3FD}"/>
              </a:ext>
            </a:extLst>
          </p:cNvPr>
          <p:cNvSpPr txBox="1">
            <a:spLocks noChangeArrowheads="1"/>
          </p:cNvSpPr>
          <p:nvPr/>
        </p:nvSpPr>
        <p:spPr bwMode="auto">
          <a:xfrm>
            <a:off x="4583113" y="26844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n</a:t>
            </a:r>
          </a:p>
        </p:txBody>
      </p:sp>
      <p:sp>
        <p:nvSpPr>
          <p:cNvPr id="89125" name="Text Box 40">
            <a:extLst>
              <a:ext uri="{FF2B5EF4-FFF2-40B4-BE49-F238E27FC236}">
                <a16:creationId xmlns:a16="http://schemas.microsoft.com/office/drawing/2014/main" id="{87572E26-4CF3-544C-6481-73A79EBE680D}"/>
              </a:ext>
            </a:extLst>
          </p:cNvPr>
          <p:cNvSpPr txBox="1">
            <a:spLocks noChangeArrowheads="1"/>
          </p:cNvSpPr>
          <p:nvPr/>
        </p:nvSpPr>
        <p:spPr bwMode="auto">
          <a:xfrm>
            <a:off x="7535863" y="26844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n</a:t>
            </a:r>
          </a:p>
        </p:txBody>
      </p:sp>
      <p:sp>
        <p:nvSpPr>
          <p:cNvPr id="89126" name="Line 28">
            <a:extLst>
              <a:ext uri="{FF2B5EF4-FFF2-40B4-BE49-F238E27FC236}">
                <a16:creationId xmlns:a16="http://schemas.microsoft.com/office/drawing/2014/main" id="{478B527E-5AAC-0D7C-EEDD-BC47D18C476E}"/>
              </a:ext>
            </a:extLst>
          </p:cNvPr>
          <p:cNvSpPr>
            <a:spLocks noChangeShapeType="1"/>
          </p:cNvSpPr>
          <p:nvPr/>
        </p:nvSpPr>
        <p:spPr bwMode="auto">
          <a:xfrm>
            <a:off x="6096000" y="4857751"/>
            <a:ext cx="0" cy="403225"/>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04" name="Rectangle 7169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05" name="Rectangle 7169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D0CD97B-E58C-B49D-329B-BEF1E46A42B7}"/>
              </a:ext>
            </a:extLst>
          </p:cNvPr>
          <p:cNvSpPr>
            <a:spLocks noGrp="1"/>
          </p:cNvSpPr>
          <p:nvPr>
            <p:ph type="title"/>
          </p:nvPr>
        </p:nvSpPr>
        <p:spPr>
          <a:xfrm>
            <a:off x="841248" y="510047"/>
            <a:ext cx="3300984" cy="1645920"/>
          </a:xfrm>
        </p:spPr>
        <p:txBody>
          <a:bodyPr>
            <a:normAutofit/>
          </a:bodyPr>
          <a:lstStyle/>
          <a:p>
            <a:r>
              <a:rPr lang="pt-BR" sz="2800" dirty="0"/>
              <a:t>Relacionamento de Agregação/ Entidade Associativa x Ternário</a:t>
            </a:r>
          </a:p>
        </p:txBody>
      </p:sp>
      <p:sp>
        <p:nvSpPr>
          <p:cNvPr id="71706" name="Rectangle 7169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707" name="Rectangle 7170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Espaço Reservado para Conteúdo 3">
            <a:extLst>
              <a:ext uri="{FF2B5EF4-FFF2-40B4-BE49-F238E27FC236}">
                <a16:creationId xmlns:a16="http://schemas.microsoft.com/office/drawing/2014/main" id="{24D29744-3389-8CA8-7A64-FB0E5460B033}"/>
              </a:ext>
            </a:extLst>
          </p:cNvPr>
          <p:cNvSpPr txBox="1">
            <a:spLocks noGrp="1"/>
          </p:cNvSpPr>
          <p:nvPr>
            <p:ph idx="1"/>
          </p:nvPr>
        </p:nvSpPr>
        <p:spPr>
          <a:xfrm>
            <a:off x="4581144" y="510047"/>
            <a:ext cx="6858000" cy="1645920"/>
          </a:xfrm>
          <a:prstGeom prst="rect">
            <a:avLst/>
          </a:prstGeom>
        </p:spPr>
        <p:txBody>
          <a:bodyPr anchor="ctr">
            <a:normAutofit/>
          </a:bodyPr>
          <a:lstStyle/>
          <a:p>
            <a:pPr>
              <a:buFont typeface="Arial" panose="020B0604020202020204" pitchFamily="34" charset="0"/>
              <a:buChar char="•"/>
            </a:pPr>
            <a:r>
              <a:rPr lang="pt-BR" sz="1800" b="1" i="0" dirty="0">
                <a:effectLst/>
                <a:latin typeface="Source Serif Pro" panose="02040603050405020204" pitchFamily="18" charset="0"/>
              </a:rPr>
              <a:t>Ternário</a:t>
            </a:r>
            <a:r>
              <a:rPr lang="pt-BR" sz="1800" b="0" i="0" dirty="0">
                <a:effectLst/>
                <a:latin typeface="Source Serif Pro" panose="02040603050405020204" pitchFamily="18" charset="0"/>
              </a:rPr>
              <a:t>: um único fato que relaciona três entidades.</a:t>
            </a:r>
          </a:p>
          <a:p>
            <a:pPr>
              <a:buFont typeface="Arial" panose="020B0604020202020204" pitchFamily="34" charset="0"/>
              <a:buChar char="•"/>
            </a:pPr>
            <a:r>
              <a:rPr lang="pt-BR" sz="1800" b="1" i="0" dirty="0">
                <a:effectLst/>
                <a:latin typeface="Source Serif Pro" panose="02040603050405020204" pitchFamily="18" charset="0"/>
              </a:rPr>
              <a:t>Agregação/ Entidade Associativa</a:t>
            </a:r>
            <a:r>
              <a:rPr lang="pt-BR" sz="1800" b="0" i="0" dirty="0">
                <a:effectLst/>
                <a:latin typeface="Source Serif Pro" panose="02040603050405020204" pitchFamily="18" charset="0"/>
              </a:rPr>
              <a:t>: é o relacionamento. Este relacionamento possui uma condição de existência, que o relacionamento fundamental tem que ser necessariamente N:N.</a:t>
            </a:r>
          </a:p>
        </p:txBody>
      </p:sp>
      <p:pic>
        <p:nvPicPr>
          <p:cNvPr id="71684" name="Picture 4" descr="Representação de Relacionamento Agregação de Modelo de Dados">
            <a:extLst>
              <a:ext uri="{FF2B5EF4-FFF2-40B4-BE49-F238E27FC236}">
                <a16:creationId xmlns:a16="http://schemas.microsoft.com/office/drawing/2014/main" id="{D76AAF39-C0C4-BE23-D6C0-8AA13CE876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137" y="2440447"/>
            <a:ext cx="5331712" cy="2929066"/>
          </a:xfrm>
          <a:prstGeom prst="rect">
            <a:avLst/>
          </a:prstGeom>
          <a:noFill/>
          <a:extLst>
            <a:ext uri="{909E8E84-426E-40DD-AFC4-6F175D3DCCD1}">
              <a14:hiddenFill xmlns:a14="http://schemas.microsoft.com/office/drawing/2010/main">
                <a:solidFill>
                  <a:srgbClr val="FFFFFF"/>
                </a:solidFill>
              </a14:hiddenFill>
            </a:ext>
          </a:extLst>
        </p:spPr>
      </p:pic>
      <p:pic>
        <p:nvPicPr>
          <p:cNvPr id="71682" name="Picture 2" descr="Representação de Relacionamento Ternário">
            <a:extLst>
              <a:ext uri="{FF2B5EF4-FFF2-40B4-BE49-F238E27FC236}">
                <a16:creationId xmlns:a16="http://schemas.microsoft.com/office/drawing/2014/main" id="{804CC2F3-3BD3-3E32-BAAC-0F5B89E5BA3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71985" y="3602443"/>
            <a:ext cx="5449877" cy="20307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FFA892ED-2148-1CFD-6A44-EC8CABF0316A}"/>
              </a:ext>
            </a:extLst>
          </p:cNvPr>
          <p:cNvPicPr>
            <a:picLocks noChangeAspect="1"/>
          </p:cNvPicPr>
          <p:nvPr/>
        </p:nvPicPr>
        <p:blipFill>
          <a:blip r:embed="rId4"/>
          <a:stretch>
            <a:fillRect/>
          </a:stretch>
        </p:blipFill>
        <p:spPr>
          <a:xfrm>
            <a:off x="470136" y="5452812"/>
            <a:ext cx="5331713" cy="1172976"/>
          </a:xfrm>
          <a:prstGeom prst="rect">
            <a:avLst/>
          </a:prstGeom>
        </p:spPr>
      </p:pic>
      <p:sp>
        <p:nvSpPr>
          <p:cNvPr id="6" name="CaixaDeTexto 5">
            <a:extLst>
              <a:ext uri="{FF2B5EF4-FFF2-40B4-BE49-F238E27FC236}">
                <a16:creationId xmlns:a16="http://schemas.microsoft.com/office/drawing/2014/main" id="{62BF56BC-F7C0-D23F-F61C-BFE2F518777C}"/>
              </a:ext>
            </a:extLst>
          </p:cNvPr>
          <p:cNvSpPr txBox="1"/>
          <p:nvPr/>
        </p:nvSpPr>
        <p:spPr>
          <a:xfrm>
            <a:off x="5801849" y="5645447"/>
            <a:ext cx="6237751" cy="1200329"/>
          </a:xfrm>
          <a:prstGeom prst="rect">
            <a:avLst/>
          </a:prstGeom>
          <a:noFill/>
        </p:spPr>
        <p:txBody>
          <a:bodyPr wrap="square">
            <a:spAutoFit/>
          </a:bodyPr>
          <a:lstStyle/>
          <a:p>
            <a:r>
              <a:rPr lang="pt-BR" dirty="0"/>
              <a:t>Leia mais em: https://pt.stackoverflow.com/questions/175934/qual-a-diferen%C3%A7a-entre-entidade-associativa-e-a-tabela-intermedi%C3%A1ria-de-relacion</a:t>
            </a:r>
          </a:p>
        </p:txBody>
      </p:sp>
    </p:spTree>
    <p:extLst>
      <p:ext uri="{BB962C8B-B14F-4D97-AF65-F5344CB8AC3E}">
        <p14:creationId xmlns:p14="http://schemas.microsoft.com/office/powerpoint/2010/main" val="3876329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7EB7E80-6853-9058-6FD1-7312D8E725E1}"/>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Agregação: quando usar?</a:t>
            </a: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aixaDeTexto 6">
            <a:extLst>
              <a:ext uri="{FF2B5EF4-FFF2-40B4-BE49-F238E27FC236}">
                <a16:creationId xmlns:a16="http://schemas.microsoft.com/office/drawing/2014/main" id="{96212D2F-C5A0-D123-8848-D326BE9B8B3C}"/>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a:lnSpc>
                <a:spcPct val="90000"/>
              </a:lnSpc>
              <a:spcAft>
                <a:spcPts val="600"/>
              </a:spcAft>
            </a:pPr>
            <a:r>
              <a:rPr lang="en-US" dirty="0" err="1"/>
              <a:t>Quando</a:t>
            </a:r>
            <a:r>
              <a:rPr lang="en-US" dirty="0"/>
              <a:t> usar? – </a:t>
            </a:r>
            <a:r>
              <a:rPr lang="en-US" dirty="0" err="1"/>
              <a:t>Quando</a:t>
            </a:r>
            <a:r>
              <a:rPr lang="en-US" dirty="0"/>
              <a:t> é </a:t>
            </a:r>
            <a:r>
              <a:rPr lang="en-US" dirty="0" err="1"/>
              <a:t>preciso</a:t>
            </a:r>
            <a:r>
              <a:rPr lang="en-US" dirty="0"/>
              <a:t> </a:t>
            </a:r>
            <a:r>
              <a:rPr lang="en-US" dirty="0" err="1"/>
              <a:t>expressar</a:t>
            </a:r>
            <a:r>
              <a:rPr lang="en-US" dirty="0"/>
              <a:t> </a:t>
            </a:r>
            <a:r>
              <a:rPr lang="en-US" dirty="0" err="1"/>
              <a:t>umrelacionamento</a:t>
            </a:r>
            <a:r>
              <a:rPr lang="en-US" dirty="0"/>
              <a:t> entre </a:t>
            </a:r>
            <a:r>
              <a:rPr lang="en-US" dirty="0" err="1"/>
              <a:t>relacionamentos</a:t>
            </a:r>
            <a:r>
              <a:rPr lang="en-US" dirty="0"/>
              <a:t>– No </a:t>
            </a:r>
            <a:r>
              <a:rPr lang="en-US" dirty="0" err="1"/>
              <a:t>exemplo</a:t>
            </a:r>
            <a:r>
              <a:rPr lang="en-US" dirty="0"/>
              <a:t> Financia </a:t>
            </a:r>
            <a:r>
              <a:rPr lang="en-US" dirty="0" err="1"/>
              <a:t>por</a:t>
            </a:r>
            <a:r>
              <a:rPr lang="en-US" dirty="0"/>
              <a:t> </a:t>
            </a:r>
            <a:r>
              <a:rPr lang="en-US" dirty="0" err="1"/>
              <a:t>quenãousarumrelacionamento</a:t>
            </a:r>
            <a:r>
              <a:rPr lang="en-US" dirty="0"/>
              <a:t> </a:t>
            </a:r>
            <a:r>
              <a:rPr lang="en-US" dirty="0" err="1"/>
              <a:t>ternário</a:t>
            </a:r>
            <a:r>
              <a:rPr lang="en-US" dirty="0"/>
              <a:t>? • </a:t>
            </a:r>
            <a:r>
              <a:rPr lang="en-US" dirty="0" err="1"/>
              <a:t>Há</a:t>
            </a:r>
            <a:r>
              <a:rPr lang="en-US" dirty="0"/>
              <a:t> </a:t>
            </a:r>
            <a:r>
              <a:rPr lang="en-US" dirty="0" err="1"/>
              <a:t>dois</a:t>
            </a:r>
            <a:r>
              <a:rPr lang="en-US" dirty="0"/>
              <a:t> </a:t>
            </a:r>
            <a:r>
              <a:rPr lang="en-US" dirty="0" err="1"/>
              <a:t>relacionamentos</a:t>
            </a:r>
            <a:r>
              <a:rPr lang="en-US" dirty="0"/>
              <a:t> </a:t>
            </a:r>
            <a:r>
              <a:rPr lang="en-US" dirty="0" err="1"/>
              <a:t>distintosfinanciaemonitora</a:t>
            </a:r>
            <a:r>
              <a:rPr lang="en-US" dirty="0"/>
              <a:t>, </a:t>
            </a:r>
            <a:r>
              <a:rPr lang="en-US" dirty="0" err="1"/>
              <a:t>cada</a:t>
            </a:r>
            <a:r>
              <a:rPr lang="en-US" dirty="0"/>
              <a:t> um </a:t>
            </a:r>
            <a:r>
              <a:rPr lang="en-US" dirty="0" err="1"/>
              <a:t>comseus</a:t>
            </a:r>
            <a:r>
              <a:rPr lang="en-US" dirty="0"/>
              <a:t> </a:t>
            </a:r>
            <a:r>
              <a:rPr lang="en-US" dirty="0" err="1"/>
              <a:t>própriosatributos</a:t>
            </a:r>
            <a:endParaRPr lang="en-US" dirty="0"/>
          </a:p>
        </p:txBody>
      </p:sp>
      <p:pic>
        <p:nvPicPr>
          <p:cNvPr id="5" name="Espaço Reservado para Conteúdo 4">
            <a:extLst>
              <a:ext uri="{FF2B5EF4-FFF2-40B4-BE49-F238E27FC236}">
                <a16:creationId xmlns:a16="http://schemas.microsoft.com/office/drawing/2014/main" id="{3101C5AE-53F7-FF17-2807-5577E3D8A6C2}"/>
              </a:ext>
            </a:extLst>
          </p:cNvPr>
          <p:cNvPicPr>
            <a:picLocks noGrp="1" noChangeAspect="1"/>
          </p:cNvPicPr>
          <p:nvPr>
            <p:ph idx="1"/>
          </p:nvPr>
        </p:nvPicPr>
        <p:blipFill>
          <a:blip r:embed="rId2"/>
          <a:stretch>
            <a:fillRect/>
          </a:stretch>
        </p:blipFill>
        <p:spPr>
          <a:xfrm>
            <a:off x="3136864" y="2734056"/>
            <a:ext cx="6006663" cy="3483864"/>
          </a:xfrm>
          <a:prstGeom prst="rect">
            <a:avLst/>
          </a:prstGeom>
        </p:spPr>
      </p:pic>
    </p:spTree>
    <p:extLst>
      <p:ext uri="{BB962C8B-B14F-4D97-AF65-F5344CB8AC3E}">
        <p14:creationId xmlns:p14="http://schemas.microsoft.com/office/powerpoint/2010/main" val="34383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3ACC4D-B65E-4B15-B42C-F44F706AEFF1}"/>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Cardinalidade 1:1</a:t>
            </a:r>
            <a:br>
              <a:rPr lang="en-US" sz="4600"/>
            </a:br>
            <a:endParaRPr lang="en-US" sz="460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IG2_29">
            <a:extLst>
              <a:ext uri="{FF2B5EF4-FFF2-40B4-BE49-F238E27FC236}">
                <a16:creationId xmlns:a16="http://schemas.microsoft.com/office/drawing/2014/main" id="{93DC316D-B6A2-FC44-75A1-6F134437F9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78744" y="2642616"/>
            <a:ext cx="4697008" cy="36057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5" descr="Tabela&#10;&#10;Descrição gerada automaticamente">
            <a:extLst>
              <a:ext uri="{FF2B5EF4-FFF2-40B4-BE49-F238E27FC236}">
                <a16:creationId xmlns:a16="http://schemas.microsoft.com/office/drawing/2014/main" id="{00673BF5-317F-DD01-3288-9D7EA195CF77}"/>
              </a:ext>
            </a:extLst>
          </p:cNvPr>
          <p:cNvPicPr>
            <a:picLocks noChangeAspect="1"/>
          </p:cNvPicPr>
          <p:nvPr/>
        </p:nvPicPr>
        <p:blipFill>
          <a:blip r:embed="rId3"/>
          <a:stretch>
            <a:fillRect/>
          </a:stretch>
        </p:blipFill>
        <p:spPr>
          <a:xfrm>
            <a:off x="6254496" y="2859436"/>
            <a:ext cx="5614416" cy="3172144"/>
          </a:xfrm>
          <a:prstGeom prst="rect">
            <a:avLst/>
          </a:prstGeom>
        </p:spPr>
      </p:pic>
    </p:spTree>
    <p:extLst>
      <p:ext uri="{BB962C8B-B14F-4D97-AF65-F5344CB8AC3E}">
        <p14:creationId xmlns:p14="http://schemas.microsoft.com/office/powerpoint/2010/main" val="51257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9C41429-A8BC-A33B-9BA2-C8C6BA1F91E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Cardinalidade 1:N</a:t>
            </a:r>
            <a:br>
              <a:rPr lang="en-US" sz="4600"/>
            </a:br>
            <a:endParaRPr lang="en-US" sz="4600"/>
          </a:p>
        </p:txBody>
      </p:sp>
      <p:sp>
        <p:nvSpPr>
          <p:cNvPr id="2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IG2_30">
            <a:extLst>
              <a:ext uri="{FF2B5EF4-FFF2-40B4-BE49-F238E27FC236}">
                <a16:creationId xmlns:a16="http://schemas.microsoft.com/office/drawing/2014/main" id="{70E7724A-92E1-E699-23E6-F14562B502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82349" y="2642616"/>
            <a:ext cx="5089797" cy="360578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5" descr="Tabela&#10;&#10;Descrição gerada automaticamente">
            <a:extLst>
              <a:ext uri="{FF2B5EF4-FFF2-40B4-BE49-F238E27FC236}">
                <a16:creationId xmlns:a16="http://schemas.microsoft.com/office/drawing/2014/main" id="{60FEA80E-4FD5-1523-EBD2-86936B7E1944}"/>
              </a:ext>
            </a:extLst>
          </p:cNvPr>
          <p:cNvPicPr>
            <a:picLocks noChangeAspect="1"/>
          </p:cNvPicPr>
          <p:nvPr/>
        </p:nvPicPr>
        <p:blipFill>
          <a:blip r:embed="rId3"/>
          <a:stretch>
            <a:fillRect/>
          </a:stretch>
        </p:blipFill>
        <p:spPr>
          <a:xfrm>
            <a:off x="6254496" y="2669949"/>
            <a:ext cx="5614416" cy="3551117"/>
          </a:xfrm>
          <a:prstGeom prst="rect">
            <a:avLst/>
          </a:prstGeom>
        </p:spPr>
      </p:pic>
    </p:spTree>
    <p:extLst>
      <p:ext uri="{BB962C8B-B14F-4D97-AF65-F5344CB8AC3E}">
        <p14:creationId xmlns:p14="http://schemas.microsoft.com/office/powerpoint/2010/main" val="2504301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9D93E0-75DB-B80E-888C-5E98CB5AB24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t>Cardinalidade N:M</a:t>
            </a:r>
            <a:br>
              <a:rPr lang="en-US" sz="4600"/>
            </a:br>
            <a:endParaRPr lang="en-US" sz="4600"/>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FIG2_31">
            <a:extLst>
              <a:ext uri="{FF2B5EF4-FFF2-40B4-BE49-F238E27FC236}">
                <a16:creationId xmlns:a16="http://schemas.microsoft.com/office/drawing/2014/main" id="{4C3DD352-CBBD-C9E3-FEF2-CA2FBE2EF4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42967" y="2642616"/>
            <a:ext cx="4768561" cy="36057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5">
            <a:extLst>
              <a:ext uri="{FF2B5EF4-FFF2-40B4-BE49-F238E27FC236}">
                <a16:creationId xmlns:a16="http://schemas.microsoft.com/office/drawing/2014/main" id="{6DFCC6D6-13DF-2C58-0A41-A9D4EADC4C30}"/>
              </a:ext>
            </a:extLst>
          </p:cNvPr>
          <p:cNvPicPr>
            <a:picLocks noChangeAspect="1"/>
          </p:cNvPicPr>
          <p:nvPr/>
        </p:nvPicPr>
        <p:blipFill>
          <a:blip r:embed="rId3"/>
          <a:stretch>
            <a:fillRect/>
          </a:stretch>
        </p:blipFill>
        <p:spPr>
          <a:xfrm>
            <a:off x="6254496" y="2838382"/>
            <a:ext cx="5614416" cy="3214252"/>
          </a:xfrm>
          <a:prstGeom prst="rect">
            <a:avLst/>
          </a:prstGeom>
        </p:spPr>
      </p:pic>
    </p:spTree>
    <p:extLst>
      <p:ext uri="{BB962C8B-B14F-4D97-AF65-F5344CB8AC3E}">
        <p14:creationId xmlns:p14="http://schemas.microsoft.com/office/powerpoint/2010/main" val="799360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711" name="Rectangle 727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13" name="Freeform: Shape 727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C9BCB55-7974-A1C3-1723-49821FAA9338}"/>
              </a:ext>
            </a:extLst>
          </p:cNvPr>
          <p:cNvSpPr>
            <a:spLocks noGrp="1"/>
          </p:cNvSpPr>
          <p:nvPr>
            <p:ph type="title"/>
          </p:nvPr>
        </p:nvSpPr>
        <p:spPr>
          <a:xfrm>
            <a:off x="1137034" y="609600"/>
            <a:ext cx="4784796" cy="1330840"/>
          </a:xfrm>
        </p:spPr>
        <p:txBody>
          <a:bodyPr vert="horz" lIns="91440" tIns="45720" rIns="91440" bIns="45720" rtlCol="0" anchor="ctr">
            <a:normAutofit/>
          </a:bodyPr>
          <a:lstStyle/>
          <a:p>
            <a:r>
              <a:rPr lang="en-US" b="1" kern="1200" dirty="0" err="1">
                <a:solidFill>
                  <a:schemeClr val="tx1"/>
                </a:solidFill>
                <a:latin typeface="+mj-lt"/>
                <a:ea typeface="+mj-ea"/>
                <a:cs typeface="+mj-cs"/>
              </a:rPr>
              <a:t>Generalização</a:t>
            </a:r>
            <a:r>
              <a:rPr lang="en-US" b="1" kern="1200" dirty="0">
                <a:solidFill>
                  <a:schemeClr val="tx1"/>
                </a:solidFill>
                <a:latin typeface="+mj-lt"/>
                <a:ea typeface="+mj-ea"/>
                <a:cs typeface="+mj-cs"/>
              </a:rPr>
              <a:t>/ </a:t>
            </a:r>
            <a:r>
              <a:rPr lang="en-US" b="1" kern="1200" dirty="0" err="1">
                <a:solidFill>
                  <a:schemeClr val="tx1"/>
                </a:solidFill>
                <a:latin typeface="+mj-lt"/>
                <a:ea typeface="+mj-ea"/>
                <a:cs typeface="+mj-cs"/>
              </a:rPr>
              <a:t>Especialização</a:t>
            </a:r>
            <a:endParaRPr lang="en-US" kern="1200" dirty="0">
              <a:solidFill>
                <a:schemeClr val="tx1"/>
              </a:solidFill>
              <a:latin typeface="+mj-lt"/>
              <a:ea typeface="+mj-ea"/>
              <a:cs typeface="+mj-cs"/>
            </a:endParaRPr>
          </a:p>
        </p:txBody>
      </p:sp>
      <p:sp>
        <p:nvSpPr>
          <p:cNvPr id="5" name="CaixaDeTexto 4">
            <a:extLst>
              <a:ext uri="{FF2B5EF4-FFF2-40B4-BE49-F238E27FC236}">
                <a16:creationId xmlns:a16="http://schemas.microsoft.com/office/drawing/2014/main" id="{619BB247-087C-B2AB-FAE4-91D242E0A7CB}"/>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i="0">
                <a:effectLst/>
              </a:rPr>
              <a:t>Especialização</a:t>
            </a:r>
            <a:r>
              <a:rPr lang="en-US" sz="2000" b="0" i="0">
                <a:effectLst/>
              </a:rPr>
              <a:t>: Um grupo hierárquico de entidades que compartilham atributos em comum.</a:t>
            </a:r>
          </a:p>
          <a:p>
            <a:pPr indent="-228600">
              <a:lnSpc>
                <a:spcPct val="90000"/>
              </a:lnSpc>
              <a:spcAft>
                <a:spcPts val="600"/>
              </a:spcAft>
              <a:buFont typeface="Arial" panose="020B0604020202020204" pitchFamily="34" charset="0"/>
              <a:buChar char="•"/>
            </a:pPr>
            <a:r>
              <a:rPr lang="en-US" sz="2000" b="1" i="0">
                <a:effectLst/>
              </a:rPr>
              <a:t>Entidade Supertipo</a:t>
            </a:r>
            <a:r>
              <a:rPr lang="en-US" sz="2000" b="0" i="0">
                <a:effectLst/>
              </a:rPr>
              <a:t>: contém a chave primária e os atributos genéricos.</a:t>
            </a:r>
          </a:p>
          <a:p>
            <a:pPr indent="-228600">
              <a:lnSpc>
                <a:spcPct val="90000"/>
              </a:lnSpc>
              <a:spcAft>
                <a:spcPts val="600"/>
              </a:spcAft>
              <a:buFont typeface="Arial" panose="020B0604020202020204" pitchFamily="34" charset="0"/>
              <a:buChar char="•"/>
            </a:pPr>
            <a:r>
              <a:rPr lang="en-US" sz="2000" b="1" i="0">
                <a:effectLst/>
              </a:rPr>
              <a:t>Entidade Subtipo</a:t>
            </a:r>
            <a:r>
              <a:rPr lang="en-US" sz="2000" b="0" i="0">
                <a:effectLst/>
              </a:rPr>
              <a:t>: herda a chave primária e contém os atributos específicos de cada tipo.</a:t>
            </a:r>
          </a:p>
        </p:txBody>
      </p:sp>
      <p:pic>
        <p:nvPicPr>
          <p:cNvPr id="72706" name="Picture 2" descr="Exemplo de Relacionamento Especialização">
            <a:extLst>
              <a:ext uri="{FF2B5EF4-FFF2-40B4-BE49-F238E27FC236}">
                <a16:creationId xmlns:a16="http://schemas.microsoft.com/office/drawing/2014/main" id="{710F33CE-6689-63BC-32B7-5E282B2867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880610" y="1244611"/>
            <a:ext cx="4737650" cy="439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35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26990-4234-FA5E-3565-5C7758E74EA3}"/>
              </a:ext>
            </a:extLst>
          </p:cNvPr>
          <p:cNvSpPr>
            <a:spLocks noGrp="1"/>
          </p:cNvSpPr>
          <p:nvPr>
            <p:ph type="title"/>
          </p:nvPr>
        </p:nvSpPr>
        <p:spPr/>
        <p:txBody>
          <a:bodyPr/>
          <a:lstStyle/>
          <a:p>
            <a:r>
              <a:rPr lang="pt-BR" dirty="0"/>
              <a:t>Generalização/ Especialização</a:t>
            </a:r>
          </a:p>
        </p:txBody>
      </p:sp>
      <p:pic>
        <p:nvPicPr>
          <p:cNvPr id="5" name="Espaço Reservado para Conteúdo 4">
            <a:extLst>
              <a:ext uri="{FF2B5EF4-FFF2-40B4-BE49-F238E27FC236}">
                <a16:creationId xmlns:a16="http://schemas.microsoft.com/office/drawing/2014/main" id="{FABF0AC1-CE13-7C19-976B-C8CD308D5522}"/>
              </a:ext>
            </a:extLst>
          </p:cNvPr>
          <p:cNvPicPr>
            <a:picLocks noGrp="1" noChangeAspect="1"/>
          </p:cNvPicPr>
          <p:nvPr>
            <p:ph idx="1"/>
          </p:nvPr>
        </p:nvPicPr>
        <p:blipFill>
          <a:blip r:embed="rId2"/>
          <a:stretch>
            <a:fillRect/>
          </a:stretch>
        </p:blipFill>
        <p:spPr>
          <a:xfrm>
            <a:off x="2521934" y="1825625"/>
            <a:ext cx="7148131" cy="4351338"/>
          </a:xfrm>
        </p:spPr>
      </p:pic>
    </p:spTree>
    <p:extLst>
      <p:ext uri="{BB962C8B-B14F-4D97-AF65-F5344CB8AC3E}">
        <p14:creationId xmlns:p14="http://schemas.microsoft.com/office/powerpoint/2010/main" val="717344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259B98-ED84-F903-C1EA-954EA15BAF56}"/>
              </a:ext>
            </a:extLst>
          </p:cNvPr>
          <p:cNvSpPr>
            <a:spLocks noGrp="1"/>
          </p:cNvSpPr>
          <p:nvPr>
            <p:ph type="title"/>
          </p:nvPr>
        </p:nvSpPr>
        <p:spPr/>
        <p:txBody>
          <a:bodyPr/>
          <a:lstStyle/>
          <a:p>
            <a:r>
              <a:rPr lang="pt-BR" dirty="0"/>
              <a:t>Generalização/ Especialização</a:t>
            </a:r>
          </a:p>
        </p:txBody>
      </p:sp>
      <p:pic>
        <p:nvPicPr>
          <p:cNvPr id="9" name="Espaço Reservado para Conteúdo 8">
            <a:extLst>
              <a:ext uri="{FF2B5EF4-FFF2-40B4-BE49-F238E27FC236}">
                <a16:creationId xmlns:a16="http://schemas.microsoft.com/office/drawing/2014/main" id="{5C4620CC-4A75-9268-DB4E-C7797C2DDEC2}"/>
              </a:ext>
            </a:extLst>
          </p:cNvPr>
          <p:cNvPicPr>
            <a:picLocks noGrp="1" noChangeAspect="1"/>
          </p:cNvPicPr>
          <p:nvPr>
            <p:ph idx="1"/>
          </p:nvPr>
        </p:nvPicPr>
        <p:blipFill>
          <a:blip r:embed="rId2"/>
          <a:stretch>
            <a:fillRect/>
          </a:stretch>
        </p:blipFill>
        <p:spPr>
          <a:xfrm>
            <a:off x="2543887" y="1825625"/>
            <a:ext cx="7104225" cy="4351338"/>
          </a:xfrm>
        </p:spPr>
      </p:pic>
    </p:spTree>
    <p:extLst>
      <p:ext uri="{BB962C8B-B14F-4D97-AF65-F5344CB8AC3E}">
        <p14:creationId xmlns:p14="http://schemas.microsoft.com/office/powerpoint/2010/main" val="249637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Espaço Reservado para Conteúdo 4" descr="Diagrama&#10;&#10;Descrição gerada automaticamente">
            <a:extLst>
              <a:ext uri="{FF2B5EF4-FFF2-40B4-BE49-F238E27FC236}">
                <a16:creationId xmlns:a16="http://schemas.microsoft.com/office/drawing/2014/main" id="{20DE0C36-15EF-DD02-67C4-9F60B599B100}"/>
              </a:ext>
            </a:extLst>
          </p:cNvPr>
          <p:cNvPicPr>
            <a:picLocks noGrp="1" noChangeAspect="1"/>
          </p:cNvPicPr>
          <p:nvPr>
            <p:ph idx="1"/>
          </p:nvPr>
        </p:nvPicPr>
        <p:blipFill>
          <a:blip r:embed="rId2"/>
          <a:stretch>
            <a:fillRect/>
          </a:stretch>
        </p:blipFill>
        <p:spPr>
          <a:xfrm>
            <a:off x="2442840" y="643466"/>
            <a:ext cx="7306319" cy="5571067"/>
          </a:xfrm>
          <a:prstGeom prst="rect">
            <a:avLst/>
          </a:prstGeom>
        </p:spPr>
      </p:pic>
    </p:spTree>
    <p:extLst>
      <p:ext uri="{BB962C8B-B14F-4D97-AF65-F5344CB8AC3E}">
        <p14:creationId xmlns:p14="http://schemas.microsoft.com/office/powerpoint/2010/main" val="2703526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73014BE-05DE-8FB0-09E0-BECB27F347C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b="1" kern="1200" dirty="0" err="1">
                <a:solidFill>
                  <a:schemeClr val="tx1"/>
                </a:solidFill>
                <a:latin typeface="+mj-lt"/>
                <a:ea typeface="+mj-ea"/>
                <a:cs typeface="+mj-cs"/>
              </a:rPr>
              <a:t>Generalização</a:t>
            </a:r>
            <a:r>
              <a:rPr lang="en-US" sz="3800" b="1" kern="1200" dirty="0">
                <a:solidFill>
                  <a:schemeClr val="tx1"/>
                </a:solidFill>
                <a:latin typeface="+mj-lt"/>
                <a:ea typeface="+mj-ea"/>
                <a:cs typeface="+mj-cs"/>
              </a:rPr>
              <a:t>/ </a:t>
            </a:r>
            <a:r>
              <a:rPr lang="en-US" sz="3800" b="1" kern="1200" dirty="0" err="1">
                <a:solidFill>
                  <a:schemeClr val="tx1"/>
                </a:solidFill>
                <a:latin typeface="+mj-lt"/>
                <a:ea typeface="+mj-ea"/>
                <a:cs typeface="+mj-cs"/>
              </a:rPr>
              <a:t>Especialização</a:t>
            </a:r>
            <a:r>
              <a:rPr lang="en-US" sz="3800" b="1" kern="1200" dirty="0">
                <a:solidFill>
                  <a:schemeClr val="tx1"/>
                </a:solidFill>
                <a:latin typeface="+mj-lt"/>
                <a:ea typeface="+mj-ea"/>
                <a:cs typeface="+mj-cs"/>
              </a:rPr>
              <a:t> Total</a:t>
            </a:r>
          </a:p>
        </p:txBody>
      </p:sp>
      <p:sp>
        <p:nvSpPr>
          <p:cNvPr id="2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ixaDeTexto 10">
            <a:extLst>
              <a:ext uri="{FF2B5EF4-FFF2-40B4-BE49-F238E27FC236}">
                <a16:creationId xmlns:a16="http://schemas.microsoft.com/office/drawing/2014/main" id="{8AEAC82D-1F5A-F19F-BB50-8B1AB99C690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https://www.cadcobol.com.br/db2_novo_generalizacao_e_especializacao.htm</a:t>
            </a:r>
          </a:p>
        </p:txBody>
      </p:sp>
      <p:pic>
        <p:nvPicPr>
          <p:cNvPr id="9" name="Espaço Reservado para Conteúdo 8">
            <a:extLst>
              <a:ext uri="{FF2B5EF4-FFF2-40B4-BE49-F238E27FC236}">
                <a16:creationId xmlns:a16="http://schemas.microsoft.com/office/drawing/2014/main" id="{54FC22F8-D32B-75B5-772B-61850E601DB1}"/>
              </a:ext>
            </a:extLst>
          </p:cNvPr>
          <p:cNvPicPr>
            <a:picLocks noGrp="1" noChangeAspect="1"/>
          </p:cNvPicPr>
          <p:nvPr>
            <p:ph idx="1"/>
          </p:nvPr>
        </p:nvPicPr>
        <p:blipFill>
          <a:blip r:embed="rId2"/>
          <a:stretch>
            <a:fillRect/>
          </a:stretch>
        </p:blipFill>
        <p:spPr bwMode="auto">
          <a:xfrm>
            <a:off x="4654296" y="1677181"/>
            <a:ext cx="6903720" cy="350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743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B559CAE-280A-20CA-6E02-AFC380BB4B36}"/>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b="1" dirty="0" err="1"/>
              <a:t>Generalização</a:t>
            </a:r>
            <a:r>
              <a:rPr lang="en-US" b="1" dirty="0"/>
              <a:t>/ </a:t>
            </a:r>
            <a:r>
              <a:rPr lang="en-US" b="1" dirty="0" err="1"/>
              <a:t>Especialização</a:t>
            </a:r>
            <a:r>
              <a:rPr lang="en-US" b="1" dirty="0"/>
              <a:t> </a:t>
            </a:r>
            <a:r>
              <a:rPr lang="en-US" b="1" dirty="0" err="1"/>
              <a:t>Parcial</a:t>
            </a:r>
            <a:endParaRPr lang="en-US" b="1" dirty="0"/>
          </a:p>
        </p:txBody>
      </p:sp>
      <p:sp>
        <p:nvSpPr>
          <p:cNvPr id="2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ixaDeTexto 7">
            <a:extLst>
              <a:ext uri="{FF2B5EF4-FFF2-40B4-BE49-F238E27FC236}">
                <a16:creationId xmlns:a16="http://schemas.microsoft.com/office/drawing/2014/main" id="{6610E0E5-77D0-87BB-9B8E-75EF295038F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https://www.cadcobol.com.br/db2_novo_generalizacao_e_especializacao.htm</a:t>
            </a:r>
          </a:p>
        </p:txBody>
      </p:sp>
      <p:pic>
        <p:nvPicPr>
          <p:cNvPr id="4" name="Imagem 3">
            <a:extLst>
              <a:ext uri="{FF2B5EF4-FFF2-40B4-BE49-F238E27FC236}">
                <a16:creationId xmlns:a16="http://schemas.microsoft.com/office/drawing/2014/main" id="{52D330A6-F4E8-2997-3BB0-00AF4D3129C7}"/>
              </a:ext>
            </a:extLst>
          </p:cNvPr>
          <p:cNvPicPr>
            <a:picLocks noChangeAspect="1"/>
          </p:cNvPicPr>
          <p:nvPr/>
        </p:nvPicPr>
        <p:blipFill>
          <a:blip r:embed="rId2"/>
          <a:stretch>
            <a:fillRect/>
          </a:stretch>
        </p:blipFill>
        <p:spPr>
          <a:xfrm>
            <a:off x="1940365" y="2569464"/>
            <a:ext cx="2520070" cy="3678936"/>
          </a:xfrm>
          <a:prstGeom prst="rect">
            <a:avLst/>
          </a:prstGeom>
        </p:spPr>
      </p:pic>
      <p:pic>
        <p:nvPicPr>
          <p:cNvPr id="6" name="Espaço Reservado para Conteúdo 5">
            <a:extLst>
              <a:ext uri="{FF2B5EF4-FFF2-40B4-BE49-F238E27FC236}">
                <a16:creationId xmlns:a16="http://schemas.microsoft.com/office/drawing/2014/main" id="{1FCA5228-E1F7-4A5B-F9E0-4A6C1B8A3100}"/>
              </a:ext>
            </a:extLst>
          </p:cNvPr>
          <p:cNvPicPr>
            <a:picLocks noGrp="1" noChangeAspect="1"/>
          </p:cNvPicPr>
          <p:nvPr>
            <p:ph idx="1"/>
          </p:nvPr>
        </p:nvPicPr>
        <p:blipFill>
          <a:blip r:embed="rId3"/>
          <a:stretch>
            <a:fillRect/>
          </a:stretch>
        </p:blipFill>
        <p:spPr bwMode="auto">
          <a:xfrm>
            <a:off x="6254496" y="3253793"/>
            <a:ext cx="5468112" cy="231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738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CE2BEB-5416-2097-72B4-86582A9AB69D}"/>
              </a:ext>
            </a:extLst>
          </p:cNvPr>
          <p:cNvSpPr>
            <a:spLocks noGrp="1"/>
          </p:cNvSpPr>
          <p:nvPr>
            <p:ph type="title"/>
          </p:nvPr>
        </p:nvSpPr>
        <p:spPr/>
        <p:txBody>
          <a:bodyPr/>
          <a:lstStyle/>
          <a:p>
            <a:r>
              <a:rPr lang="pt-BR" dirty="0"/>
              <a:t>Restrição de Disjunção</a:t>
            </a:r>
          </a:p>
        </p:txBody>
      </p:sp>
      <p:pic>
        <p:nvPicPr>
          <p:cNvPr id="5" name="Espaço Reservado para Conteúdo 4">
            <a:extLst>
              <a:ext uri="{FF2B5EF4-FFF2-40B4-BE49-F238E27FC236}">
                <a16:creationId xmlns:a16="http://schemas.microsoft.com/office/drawing/2014/main" id="{2FDD4943-068B-96DB-2752-2C4A3152A671}"/>
              </a:ext>
            </a:extLst>
          </p:cNvPr>
          <p:cNvPicPr>
            <a:picLocks noGrp="1" noChangeAspect="1"/>
          </p:cNvPicPr>
          <p:nvPr>
            <p:ph idx="1"/>
          </p:nvPr>
        </p:nvPicPr>
        <p:blipFill>
          <a:blip r:embed="rId2"/>
          <a:stretch>
            <a:fillRect/>
          </a:stretch>
        </p:blipFill>
        <p:spPr>
          <a:xfrm>
            <a:off x="2174424" y="1825625"/>
            <a:ext cx="7843152" cy="4351338"/>
          </a:xfrm>
        </p:spPr>
      </p:pic>
    </p:spTree>
    <p:extLst>
      <p:ext uri="{BB962C8B-B14F-4D97-AF65-F5344CB8AC3E}">
        <p14:creationId xmlns:p14="http://schemas.microsoft.com/office/powerpoint/2010/main" val="2139763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753" name="Rectangle 7375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069A6D7-FF83-B934-33BD-8EE86703CACB}"/>
              </a:ext>
            </a:extLst>
          </p:cNvPr>
          <p:cNvSpPr>
            <a:spLocks noGrp="1"/>
          </p:cNvSpPr>
          <p:nvPr>
            <p:ph type="title"/>
          </p:nvPr>
        </p:nvSpPr>
        <p:spPr>
          <a:xfrm>
            <a:off x="630936" y="457200"/>
            <a:ext cx="4343400" cy="1929384"/>
          </a:xfrm>
        </p:spPr>
        <p:txBody>
          <a:bodyPr anchor="ctr">
            <a:normAutofit/>
          </a:bodyPr>
          <a:lstStyle/>
          <a:p>
            <a:r>
              <a:rPr lang="pt-BR" sz="4800" dirty="0"/>
              <a:t>Observações</a:t>
            </a:r>
          </a:p>
        </p:txBody>
      </p:sp>
      <p:sp>
        <p:nvSpPr>
          <p:cNvPr id="7375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36" name="Content Placeholder 73735">
            <a:extLst>
              <a:ext uri="{FF2B5EF4-FFF2-40B4-BE49-F238E27FC236}">
                <a16:creationId xmlns:a16="http://schemas.microsoft.com/office/drawing/2014/main" id="{76BD2C39-C5FE-B990-1ADD-5F48E4073DB8}"/>
              </a:ext>
            </a:extLst>
          </p:cNvPr>
          <p:cNvSpPr>
            <a:spLocks noGrp="1"/>
          </p:cNvSpPr>
          <p:nvPr>
            <p:ph idx="1"/>
          </p:nvPr>
        </p:nvSpPr>
        <p:spPr>
          <a:xfrm>
            <a:off x="5541263" y="457200"/>
            <a:ext cx="6007608" cy="1929384"/>
          </a:xfrm>
        </p:spPr>
        <p:txBody>
          <a:bodyPr anchor="ctr">
            <a:normAutofit/>
          </a:bodyPr>
          <a:lstStyle/>
          <a:p>
            <a:pPr marL="0" indent="0">
              <a:buNone/>
            </a:pPr>
            <a:r>
              <a:rPr lang="pt-BR" sz="2200" dirty="0"/>
              <a:t>Restrições de disjunção e de completude são independentes. Logo, existem as seguintes possibilidades de hierarquias:  total disjunta;  parcial disjunta; total com sobreposição;  parcial com sobreposição.</a:t>
            </a:r>
            <a:endParaRPr lang="en-US" sz="2200" dirty="0"/>
          </a:p>
        </p:txBody>
      </p:sp>
      <p:pic>
        <p:nvPicPr>
          <p:cNvPr id="73732" name="Picture 4" descr="Banco de Dados">
            <a:extLst>
              <a:ext uri="{FF2B5EF4-FFF2-40B4-BE49-F238E27FC236}">
                <a16:creationId xmlns:a16="http://schemas.microsoft.com/office/drawing/2014/main" id="{87D8CFBA-AC19-2BEC-6066-4D12836473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344" y="2948394"/>
            <a:ext cx="5468112" cy="2921076"/>
          </a:xfrm>
          <a:prstGeom prst="rect">
            <a:avLst/>
          </a:prstGeom>
          <a:noFill/>
          <a:extLst>
            <a:ext uri="{909E8E84-426E-40DD-AFC4-6F175D3DCCD1}">
              <a14:hiddenFill xmlns:a14="http://schemas.microsoft.com/office/drawing/2010/main">
                <a:solidFill>
                  <a:srgbClr val="FFFFFF"/>
                </a:solidFill>
              </a14:hiddenFill>
            </a:ext>
          </a:extLst>
        </p:spPr>
      </p:pic>
      <p:pic>
        <p:nvPicPr>
          <p:cNvPr id="73730" name="Picture 2" descr="Banco de Dados">
            <a:extLst>
              <a:ext uri="{FF2B5EF4-FFF2-40B4-BE49-F238E27FC236}">
                <a16:creationId xmlns:a16="http://schemas.microsoft.com/office/drawing/2014/main" id="{8A040C40-19CE-1E96-37D3-0CF2C63A3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020205"/>
            <a:ext cx="5468112" cy="277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959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FF37206C-571C-264B-F43D-6C41F1EE32E2}"/>
              </a:ext>
            </a:extLst>
          </p:cNvPr>
          <p:cNvSpPr>
            <a:spLocks noChangeArrowheads="1"/>
          </p:cNvSpPr>
          <p:nvPr/>
        </p:nvSpPr>
        <p:spPr bwMode="auto">
          <a:xfrm>
            <a:off x="1981200" y="312738"/>
            <a:ext cx="830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MER   </a:t>
            </a:r>
            <a:r>
              <a:rPr lang="pt-BR" altLang="pt-BR" sz="4800" b="1">
                <a:solidFill>
                  <a:srgbClr val="0000FF"/>
                </a:solidFill>
                <a:latin typeface="Signet Roundhand" pitchFamily="66" charset="0"/>
                <a:sym typeface="Symbol" panose="05050102010706020507" pitchFamily="18" charset="2"/>
              </a:rPr>
              <a:t> Tabelas</a:t>
            </a:r>
            <a:r>
              <a:rPr lang="pt-BR" altLang="pt-BR" sz="4800" b="1">
                <a:solidFill>
                  <a:srgbClr val="0000FF"/>
                </a:solidFill>
                <a:latin typeface="Signet Roundhand" pitchFamily="66" charset="0"/>
              </a:rPr>
              <a:t> </a:t>
            </a:r>
            <a:endParaRPr lang="pt-BR" altLang="pt-BR" sz="4400">
              <a:solidFill>
                <a:srgbClr val="0000FF"/>
              </a:solidFill>
            </a:endParaRPr>
          </a:p>
        </p:txBody>
      </p:sp>
      <p:sp>
        <p:nvSpPr>
          <p:cNvPr id="155651" name="Text Box 3">
            <a:extLst>
              <a:ext uri="{FF2B5EF4-FFF2-40B4-BE49-F238E27FC236}">
                <a16:creationId xmlns:a16="http://schemas.microsoft.com/office/drawing/2014/main" id="{FF0D4106-358E-BFDC-0F50-D53154ADCBC3}"/>
              </a:ext>
            </a:extLst>
          </p:cNvPr>
          <p:cNvSpPr txBox="1">
            <a:spLocks noChangeArrowheads="1"/>
          </p:cNvSpPr>
          <p:nvPr/>
        </p:nvSpPr>
        <p:spPr bwMode="auto">
          <a:xfrm>
            <a:off x="1524000" y="846138"/>
            <a:ext cx="91440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pt-BR" altLang="pt-BR" sz="2800" b="1" i="1" u="sng">
                <a:solidFill>
                  <a:schemeClr val="hlink"/>
                </a:solidFill>
                <a:latin typeface="Lucida Casual" pitchFamily="66" charset="0"/>
              </a:rPr>
              <a:t>Generalização / Especialização</a:t>
            </a:r>
          </a:p>
          <a:p>
            <a:pPr algn="ctr">
              <a:spcBef>
                <a:spcPct val="50000"/>
              </a:spcBef>
            </a:pPr>
            <a:r>
              <a:rPr lang="pt-BR" altLang="pt-BR" sz="2800">
                <a:latin typeface="Arial" panose="020B0604020202020204" pitchFamily="34" charset="0"/>
              </a:rPr>
              <a:t>( Mutuamente Exclusiva e Total )</a:t>
            </a:r>
          </a:p>
        </p:txBody>
      </p:sp>
      <p:sp>
        <p:nvSpPr>
          <p:cNvPr id="155652" name="AutoShape 4">
            <a:extLst>
              <a:ext uri="{FF2B5EF4-FFF2-40B4-BE49-F238E27FC236}">
                <a16:creationId xmlns:a16="http://schemas.microsoft.com/office/drawing/2014/main" id="{7D3303E0-FC1E-B3E4-4E51-E6D143CDB744}"/>
              </a:ext>
            </a:extLst>
          </p:cNvPr>
          <p:cNvSpPr>
            <a:spLocks/>
          </p:cNvSpPr>
          <p:nvPr/>
        </p:nvSpPr>
        <p:spPr bwMode="auto">
          <a:xfrm rot="10855733">
            <a:off x="9220200" y="1989138"/>
            <a:ext cx="541338" cy="2362200"/>
          </a:xfrm>
          <a:prstGeom prst="leftBrace">
            <a:avLst>
              <a:gd name="adj1" fmla="val 36364"/>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5653" name="Text Box 5">
            <a:extLst>
              <a:ext uri="{FF2B5EF4-FFF2-40B4-BE49-F238E27FC236}">
                <a16:creationId xmlns:a16="http://schemas.microsoft.com/office/drawing/2014/main" id="{493EDE28-AA1B-008F-2780-7C349EDDD00B}"/>
              </a:ext>
            </a:extLst>
          </p:cNvPr>
          <p:cNvSpPr txBox="1">
            <a:spLocks noChangeArrowheads="1"/>
          </p:cNvSpPr>
          <p:nvPr/>
        </p:nvSpPr>
        <p:spPr bwMode="auto">
          <a:xfrm>
            <a:off x="9542464" y="2979738"/>
            <a:ext cx="1201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00CCFF"/>
                </a:solidFill>
                <a:latin typeface="Times New Roman" panose="02020603050405020304" pitchFamily="18" charset="0"/>
              </a:rPr>
              <a:t>   </a:t>
            </a:r>
            <a:r>
              <a:rPr lang="pt-BR" altLang="pt-BR">
                <a:solidFill>
                  <a:srgbClr val="FF00FF"/>
                </a:solidFill>
                <a:latin typeface="Times New Roman" panose="02020603050405020304" pitchFamily="18" charset="0"/>
              </a:rPr>
              <a:t>Conta</a:t>
            </a:r>
            <a:r>
              <a:rPr lang="pt-BR" altLang="pt-BR">
                <a:solidFill>
                  <a:srgbClr val="00CCFF"/>
                </a:solidFill>
                <a:latin typeface="Times New Roman" panose="02020603050405020304" pitchFamily="18" charset="0"/>
              </a:rPr>
              <a:t>       </a:t>
            </a:r>
            <a:endParaRPr lang="pt-BR" altLang="pt-BR" sz="2000">
              <a:solidFill>
                <a:srgbClr val="00CCFF"/>
              </a:solidFill>
              <a:latin typeface="Times New Roman" panose="02020603050405020304" pitchFamily="18" charset="0"/>
            </a:endParaRPr>
          </a:p>
        </p:txBody>
      </p:sp>
      <p:grpSp>
        <p:nvGrpSpPr>
          <p:cNvPr id="155654" name="Group 6">
            <a:extLst>
              <a:ext uri="{FF2B5EF4-FFF2-40B4-BE49-F238E27FC236}">
                <a16:creationId xmlns:a16="http://schemas.microsoft.com/office/drawing/2014/main" id="{447F571D-9F8D-806A-037C-6427FD591E9F}"/>
              </a:ext>
            </a:extLst>
          </p:cNvPr>
          <p:cNvGrpSpPr>
            <a:grpSpLocks/>
          </p:cNvGrpSpPr>
          <p:nvPr/>
        </p:nvGrpSpPr>
        <p:grpSpPr bwMode="auto">
          <a:xfrm>
            <a:off x="7086600" y="2065338"/>
            <a:ext cx="2057400" cy="2209800"/>
            <a:chOff x="3504" y="960"/>
            <a:chExt cx="1296" cy="1392"/>
          </a:xfrm>
        </p:grpSpPr>
        <p:grpSp>
          <p:nvGrpSpPr>
            <p:cNvPr id="155701" name="Group 7">
              <a:extLst>
                <a:ext uri="{FF2B5EF4-FFF2-40B4-BE49-F238E27FC236}">
                  <a16:creationId xmlns:a16="http://schemas.microsoft.com/office/drawing/2014/main" id="{5CD03E6F-E6D7-F200-71F3-902C6F2AC1F2}"/>
                </a:ext>
              </a:extLst>
            </p:cNvPr>
            <p:cNvGrpSpPr>
              <a:grpSpLocks/>
            </p:cNvGrpSpPr>
            <p:nvPr/>
          </p:nvGrpSpPr>
          <p:grpSpPr bwMode="auto">
            <a:xfrm>
              <a:off x="3504" y="960"/>
              <a:ext cx="1296" cy="1392"/>
              <a:chOff x="3585" y="1488"/>
              <a:chExt cx="997" cy="1441"/>
            </a:xfrm>
          </p:grpSpPr>
          <p:grpSp>
            <p:nvGrpSpPr>
              <p:cNvPr id="155703" name="Group 8">
                <a:extLst>
                  <a:ext uri="{FF2B5EF4-FFF2-40B4-BE49-F238E27FC236}">
                    <a16:creationId xmlns:a16="http://schemas.microsoft.com/office/drawing/2014/main" id="{ED536829-01B5-77B2-4F9C-D44E29E259A6}"/>
                  </a:ext>
                </a:extLst>
              </p:cNvPr>
              <p:cNvGrpSpPr>
                <a:grpSpLocks/>
              </p:cNvGrpSpPr>
              <p:nvPr/>
            </p:nvGrpSpPr>
            <p:grpSpPr bwMode="auto">
              <a:xfrm>
                <a:off x="3585" y="1488"/>
                <a:ext cx="532" cy="1441"/>
                <a:chOff x="2736" y="1920"/>
                <a:chExt cx="864" cy="1536"/>
              </a:xfrm>
            </p:grpSpPr>
            <p:sp>
              <p:nvSpPr>
                <p:cNvPr id="155711" name="Rectangle 9">
                  <a:extLst>
                    <a:ext uri="{FF2B5EF4-FFF2-40B4-BE49-F238E27FC236}">
                      <a16:creationId xmlns:a16="http://schemas.microsoft.com/office/drawing/2014/main" id="{E411D9D9-D922-724A-B25E-0D12AE777FA2}"/>
                    </a:ext>
                  </a:extLst>
                </p:cNvPr>
                <p:cNvSpPr>
                  <a:spLocks noChangeArrowheads="1"/>
                </p:cNvSpPr>
                <p:nvPr/>
              </p:nvSpPr>
              <p:spPr bwMode="auto">
                <a:xfrm>
                  <a:off x="2736"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solidFill>
                      <a:srgbClr val="FFFFFF"/>
                    </a:solidFill>
                    <a:latin typeface="Times New Roman" panose="02020603050405020304" pitchFamily="18" charset="0"/>
                  </a:endParaRPr>
                </a:p>
              </p:txBody>
            </p:sp>
            <p:sp>
              <p:nvSpPr>
                <p:cNvPr id="155712" name="Rectangle 10">
                  <a:extLst>
                    <a:ext uri="{FF2B5EF4-FFF2-40B4-BE49-F238E27FC236}">
                      <a16:creationId xmlns:a16="http://schemas.microsoft.com/office/drawing/2014/main" id="{B24D472B-815C-58A3-5CCB-D41B534FF667}"/>
                    </a:ext>
                  </a:extLst>
                </p:cNvPr>
                <p:cNvSpPr>
                  <a:spLocks noChangeArrowheads="1"/>
                </p:cNvSpPr>
                <p:nvPr/>
              </p:nvSpPr>
              <p:spPr bwMode="auto">
                <a:xfrm>
                  <a:off x="2736"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latin typeface="Times New Roman" panose="02020603050405020304" pitchFamily="18" charset="0"/>
                    </a:rPr>
                    <a:t>No</a:t>
                  </a:r>
                  <a:r>
                    <a:rPr lang="pt-BR" altLang="pt-BR" sz="2000">
                      <a:latin typeface="Times New Roman" panose="02020603050405020304" pitchFamily="18" charset="0"/>
                    </a:rPr>
                    <a:t>.</a:t>
                  </a:r>
                  <a:endParaRPr lang="pt-BR" altLang="pt-BR">
                    <a:solidFill>
                      <a:srgbClr val="FFFFFF"/>
                    </a:solidFill>
                    <a:latin typeface="Times New Roman" panose="02020603050405020304" pitchFamily="18" charset="0"/>
                  </a:endParaRPr>
                </a:p>
              </p:txBody>
            </p:sp>
            <p:sp>
              <p:nvSpPr>
                <p:cNvPr id="155713" name="Rectangle 11">
                  <a:extLst>
                    <a:ext uri="{FF2B5EF4-FFF2-40B4-BE49-F238E27FC236}">
                      <a16:creationId xmlns:a16="http://schemas.microsoft.com/office/drawing/2014/main" id="{02D89C2A-6FAA-8836-524A-8318ACB1B1F2}"/>
                    </a:ext>
                  </a:extLst>
                </p:cNvPr>
                <p:cNvSpPr>
                  <a:spLocks noChangeArrowheads="1"/>
                </p:cNvSpPr>
                <p:nvPr/>
              </p:nvSpPr>
              <p:spPr bwMode="auto">
                <a:xfrm>
                  <a:off x="2736"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0986</a:t>
                  </a:r>
                </a:p>
              </p:txBody>
            </p:sp>
            <p:sp>
              <p:nvSpPr>
                <p:cNvPr id="155714" name="Rectangle 12">
                  <a:extLst>
                    <a:ext uri="{FF2B5EF4-FFF2-40B4-BE49-F238E27FC236}">
                      <a16:creationId xmlns:a16="http://schemas.microsoft.com/office/drawing/2014/main" id="{5B882840-B458-A470-4B5B-AA715DD40C45}"/>
                    </a:ext>
                  </a:extLst>
                </p:cNvPr>
                <p:cNvSpPr>
                  <a:spLocks noChangeArrowheads="1"/>
                </p:cNvSpPr>
                <p:nvPr/>
              </p:nvSpPr>
              <p:spPr bwMode="auto">
                <a:xfrm>
                  <a:off x="2736"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 9867</a:t>
                  </a:r>
                </a:p>
              </p:txBody>
            </p:sp>
            <p:sp>
              <p:nvSpPr>
                <p:cNvPr id="155715" name="Rectangle 13">
                  <a:extLst>
                    <a:ext uri="{FF2B5EF4-FFF2-40B4-BE49-F238E27FC236}">
                      <a16:creationId xmlns:a16="http://schemas.microsoft.com/office/drawing/2014/main" id="{2E8C27BA-C349-0259-451F-66AEFBFF6871}"/>
                    </a:ext>
                  </a:extLst>
                </p:cNvPr>
                <p:cNvSpPr>
                  <a:spLocks noChangeArrowheads="1"/>
                </p:cNvSpPr>
                <p:nvPr/>
              </p:nvSpPr>
              <p:spPr bwMode="auto">
                <a:xfrm>
                  <a:off x="2736"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3298</a:t>
                  </a:r>
                </a:p>
              </p:txBody>
            </p:sp>
            <p:sp>
              <p:nvSpPr>
                <p:cNvPr id="155716" name="Rectangle 14">
                  <a:extLst>
                    <a:ext uri="{FF2B5EF4-FFF2-40B4-BE49-F238E27FC236}">
                      <a16:creationId xmlns:a16="http://schemas.microsoft.com/office/drawing/2014/main" id="{EADF1573-2A31-606C-1D50-9499E8F77889}"/>
                    </a:ext>
                  </a:extLst>
                </p:cNvPr>
                <p:cNvSpPr>
                  <a:spLocks noChangeArrowheads="1"/>
                </p:cNvSpPr>
                <p:nvPr/>
              </p:nvSpPr>
              <p:spPr bwMode="auto">
                <a:xfrm>
                  <a:off x="2736"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3212</a:t>
                  </a:r>
                </a:p>
              </p:txBody>
            </p:sp>
          </p:grpSp>
          <p:grpSp>
            <p:nvGrpSpPr>
              <p:cNvPr id="155704" name="Group 15">
                <a:extLst>
                  <a:ext uri="{FF2B5EF4-FFF2-40B4-BE49-F238E27FC236}">
                    <a16:creationId xmlns:a16="http://schemas.microsoft.com/office/drawing/2014/main" id="{84BF54A4-0C87-7952-7EC2-CDAAF892ED29}"/>
                  </a:ext>
                </a:extLst>
              </p:cNvPr>
              <p:cNvGrpSpPr>
                <a:grpSpLocks/>
              </p:cNvGrpSpPr>
              <p:nvPr/>
            </p:nvGrpSpPr>
            <p:grpSpPr bwMode="auto">
              <a:xfrm>
                <a:off x="4150" y="1488"/>
                <a:ext cx="432" cy="1441"/>
                <a:chOff x="3648" y="1920"/>
                <a:chExt cx="864" cy="1536"/>
              </a:xfrm>
            </p:grpSpPr>
            <p:sp>
              <p:nvSpPr>
                <p:cNvPr id="155705" name="Rectangle 16">
                  <a:extLst>
                    <a:ext uri="{FF2B5EF4-FFF2-40B4-BE49-F238E27FC236}">
                      <a16:creationId xmlns:a16="http://schemas.microsoft.com/office/drawing/2014/main" id="{EC41DBCD-F7BE-A9A8-28BC-66298E8EC1E7}"/>
                    </a:ext>
                  </a:extLst>
                </p:cNvPr>
                <p:cNvSpPr>
                  <a:spLocks noChangeArrowheads="1"/>
                </p:cNvSpPr>
                <p:nvPr/>
              </p:nvSpPr>
              <p:spPr bwMode="auto">
                <a:xfrm>
                  <a:off x="3648"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2256</a:t>
                  </a:r>
                  <a:endParaRPr lang="pt-BR" altLang="pt-BR">
                    <a:solidFill>
                      <a:srgbClr val="FFFFFF"/>
                    </a:solidFill>
                    <a:latin typeface="Times New Roman" panose="02020603050405020304" pitchFamily="18" charset="0"/>
                  </a:endParaRPr>
                </a:p>
              </p:txBody>
            </p:sp>
            <p:sp>
              <p:nvSpPr>
                <p:cNvPr id="155706" name="Rectangle 17">
                  <a:extLst>
                    <a:ext uri="{FF2B5EF4-FFF2-40B4-BE49-F238E27FC236}">
                      <a16:creationId xmlns:a16="http://schemas.microsoft.com/office/drawing/2014/main" id="{E863D1B3-DAA8-DA78-A12D-A0701FA93201}"/>
                    </a:ext>
                  </a:extLst>
                </p:cNvPr>
                <p:cNvSpPr>
                  <a:spLocks noChangeArrowheads="1"/>
                </p:cNvSpPr>
                <p:nvPr/>
              </p:nvSpPr>
              <p:spPr bwMode="auto">
                <a:xfrm>
                  <a:off x="3648"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Saldo</a:t>
                  </a:r>
                  <a:endParaRPr lang="pt-BR" altLang="pt-BR">
                    <a:latin typeface="Times New Roman" panose="02020603050405020304" pitchFamily="18" charset="0"/>
                  </a:endParaRPr>
                </a:p>
              </p:txBody>
            </p:sp>
            <p:sp>
              <p:nvSpPr>
                <p:cNvPr id="155707" name="Rectangle 18">
                  <a:extLst>
                    <a:ext uri="{FF2B5EF4-FFF2-40B4-BE49-F238E27FC236}">
                      <a16:creationId xmlns:a16="http://schemas.microsoft.com/office/drawing/2014/main" id="{B1D678E5-D376-687E-80B7-7ABA43C8A197}"/>
                    </a:ext>
                  </a:extLst>
                </p:cNvPr>
                <p:cNvSpPr>
                  <a:spLocks noChangeArrowheads="1"/>
                </p:cNvSpPr>
                <p:nvPr/>
              </p:nvSpPr>
              <p:spPr bwMode="auto">
                <a:xfrm>
                  <a:off x="3648"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2290</a:t>
                  </a:r>
                  <a:endParaRPr lang="pt-BR" altLang="pt-BR">
                    <a:solidFill>
                      <a:srgbClr val="FFFFFF"/>
                    </a:solidFill>
                    <a:latin typeface="Times New Roman" panose="02020603050405020304" pitchFamily="18" charset="0"/>
                  </a:endParaRPr>
                </a:p>
              </p:txBody>
            </p:sp>
            <p:sp>
              <p:nvSpPr>
                <p:cNvPr id="155708" name="Rectangle 19">
                  <a:extLst>
                    <a:ext uri="{FF2B5EF4-FFF2-40B4-BE49-F238E27FC236}">
                      <a16:creationId xmlns:a16="http://schemas.microsoft.com/office/drawing/2014/main" id="{662D5D77-5090-FFA6-CE77-E08A1BA1FB39}"/>
                    </a:ext>
                  </a:extLst>
                </p:cNvPr>
                <p:cNvSpPr>
                  <a:spLocks noChangeArrowheads="1"/>
                </p:cNvSpPr>
                <p:nvPr/>
              </p:nvSpPr>
              <p:spPr bwMode="auto">
                <a:xfrm>
                  <a:off x="3648"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4890</a:t>
                  </a:r>
                  <a:endParaRPr lang="pt-BR" altLang="pt-BR">
                    <a:solidFill>
                      <a:srgbClr val="FFFFFF"/>
                    </a:solidFill>
                    <a:latin typeface="Times New Roman" panose="02020603050405020304" pitchFamily="18" charset="0"/>
                  </a:endParaRPr>
                </a:p>
              </p:txBody>
            </p:sp>
            <p:sp>
              <p:nvSpPr>
                <p:cNvPr id="155709" name="Rectangle 20">
                  <a:extLst>
                    <a:ext uri="{FF2B5EF4-FFF2-40B4-BE49-F238E27FC236}">
                      <a16:creationId xmlns:a16="http://schemas.microsoft.com/office/drawing/2014/main" id="{3A64E9BB-6469-8201-D7E3-085203048D96}"/>
                    </a:ext>
                  </a:extLst>
                </p:cNvPr>
                <p:cNvSpPr>
                  <a:spLocks noChangeArrowheads="1"/>
                </p:cNvSpPr>
                <p:nvPr/>
              </p:nvSpPr>
              <p:spPr bwMode="auto">
                <a:xfrm>
                  <a:off x="3648"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238</a:t>
                  </a:r>
                  <a:endParaRPr lang="pt-BR" altLang="pt-BR">
                    <a:solidFill>
                      <a:srgbClr val="FFFFFF"/>
                    </a:solidFill>
                    <a:latin typeface="Times New Roman" panose="02020603050405020304" pitchFamily="18" charset="0"/>
                  </a:endParaRPr>
                </a:p>
              </p:txBody>
            </p:sp>
            <p:sp>
              <p:nvSpPr>
                <p:cNvPr id="155710" name="Rectangle 21">
                  <a:extLst>
                    <a:ext uri="{FF2B5EF4-FFF2-40B4-BE49-F238E27FC236}">
                      <a16:creationId xmlns:a16="http://schemas.microsoft.com/office/drawing/2014/main" id="{69AD746D-239F-A0FD-9612-725AD1278D92}"/>
                    </a:ext>
                  </a:extLst>
                </p:cNvPr>
                <p:cNvSpPr>
                  <a:spLocks noChangeArrowheads="1"/>
                </p:cNvSpPr>
                <p:nvPr/>
              </p:nvSpPr>
              <p:spPr bwMode="auto">
                <a:xfrm>
                  <a:off x="3648"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2090</a:t>
                  </a:r>
                </a:p>
              </p:txBody>
            </p:sp>
          </p:grpSp>
        </p:grpSp>
        <p:sp>
          <p:nvSpPr>
            <p:cNvPr id="155702" name="Text Box 22">
              <a:extLst>
                <a:ext uri="{FF2B5EF4-FFF2-40B4-BE49-F238E27FC236}">
                  <a16:creationId xmlns:a16="http://schemas.microsoft.com/office/drawing/2014/main" id="{31B4D82F-1744-9A1B-6F54-38378E367E35}"/>
                </a:ext>
              </a:extLst>
            </p:cNvPr>
            <p:cNvSpPr txBox="1">
              <a:spLocks noChangeArrowheads="1"/>
            </p:cNvSpPr>
            <p:nvPr/>
          </p:nvSpPr>
          <p:spPr bwMode="auto">
            <a:xfrm>
              <a:off x="3644" y="148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solidFill>
                    <a:srgbClr val="FFFFFF"/>
                  </a:solidFill>
                  <a:latin typeface="Times New Roman" panose="02020603050405020304" pitchFamily="18" charset="0"/>
                </a:rPr>
                <a:t>6754</a:t>
              </a:r>
            </a:p>
          </p:txBody>
        </p:sp>
      </p:grpSp>
      <p:sp>
        <p:nvSpPr>
          <p:cNvPr id="155655" name="AutoShape 23">
            <a:extLst>
              <a:ext uri="{FF2B5EF4-FFF2-40B4-BE49-F238E27FC236}">
                <a16:creationId xmlns:a16="http://schemas.microsoft.com/office/drawing/2014/main" id="{3CA292AD-26D0-B3A1-3E76-2564A91E9070}"/>
              </a:ext>
            </a:extLst>
          </p:cNvPr>
          <p:cNvSpPr>
            <a:spLocks noChangeArrowheads="1"/>
          </p:cNvSpPr>
          <p:nvPr/>
        </p:nvSpPr>
        <p:spPr bwMode="auto">
          <a:xfrm>
            <a:off x="4953000" y="3360738"/>
            <a:ext cx="685800" cy="685800"/>
          </a:xfrm>
          <a:prstGeom prst="rightArrow">
            <a:avLst>
              <a:gd name="adj1" fmla="val 50000"/>
              <a:gd name="adj2" fmla="val 25000"/>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              </a:t>
            </a:r>
          </a:p>
        </p:txBody>
      </p:sp>
      <p:grpSp>
        <p:nvGrpSpPr>
          <p:cNvPr id="155656" name="Group 24">
            <a:extLst>
              <a:ext uri="{FF2B5EF4-FFF2-40B4-BE49-F238E27FC236}">
                <a16:creationId xmlns:a16="http://schemas.microsoft.com/office/drawing/2014/main" id="{FB4BBD7D-394F-7B4A-681C-6FF665C031EC}"/>
              </a:ext>
            </a:extLst>
          </p:cNvPr>
          <p:cNvGrpSpPr>
            <a:grpSpLocks/>
          </p:cNvGrpSpPr>
          <p:nvPr/>
        </p:nvGrpSpPr>
        <p:grpSpPr bwMode="auto">
          <a:xfrm>
            <a:off x="2057400" y="2293938"/>
            <a:ext cx="2743200" cy="1600200"/>
            <a:chOff x="288" y="1200"/>
            <a:chExt cx="1728" cy="1008"/>
          </a:xfrm>
        </p:grpSpPr>
        <p:sp>
          <p:nvSpPr>
            <p:cNvPr id="155694" name="Rectangle 25">
              <a:extLst>
                <a:ext uri="{FF2B5EF4-FFF2-40B4-BE49-F238E27FC236}">
                  <a16:creationId xmlns:a16="http://schemas.microsoft.com/office/drawing/2014/main" id="{E14B1BDB-5D03-496B-F4CA-14EC7F375499}"/>
                </a:ext>
              </a:extLst>
            </p:cNvPr>
            <p:cNvSpPr>
              <a:spLocks noChangeArrowheads="1"/>
            </p:cNvSpPr>
            <p:nvPr/>
          </p:nvSpPr>
          <p:spPr bwMode="auto">
            <a:xfrm>
              <a:off x="672" y="1824"/>
              <a:ext cx="72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5695" name="Text Box 26">
              <a:extLst>
                <a:ext uri="{FF2B5EF4-FFF2-40B4-BE49-F238E27FC236}">
                  <a16:creationId xmlns:a16="http://schemas.microsoft.com/office/drawing/2014/main" id="{7BF3B3D1-11D7-14E4-B5F8-E5D780026054}"/>
                </a:ext>
              </a:extLst>
            </p:cNvPr>
            <p:cNvSpPr txBox="1">
              <a:spLocks noChangeArrowheads="1"/>
            </p:cNvSpPr>
            <p:nvPr/>
          </p:nvSpPr>
          <p:spPr bwMode="auto">
            <a:xfrm>
              <a:off x="758" y="1898"/>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Conta</a:t>
              </a:r>
            </a:p>
          </p:txBody>
        </p:sp>
        <p:sp>
          <p:nvSpPr>
            <p:cNvPr id="155696" name="Oval 27">
              <a:extLst>
                <a:ext uri="{FF2B5EF4-FFF2-40B4-BE49-F238E27FC236}">
                  <a16:creationId xmlns:a16="http://schemas.microsoft.com/office/drawing/2014/main" id="{948EF166-C290-EAC1-A655-81C3E62D49AD}"/>
                </a:ext>
              </a:extLst>
            </p:cNvPr>
            <p:cNvSpPr>
              <a:spLocks noChangeArrowheads="1"/>
            </p:cNvSpPr>
            <p:nvPr/>
          </p:nvSpPr>
          <p:spPr bwMode="auto">
            <a:xfrm>
              <a:off x="288" y="1248"/>
              <a:ext cx="76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u="sng">
                  <a:latin typeface="Times New Roman" panose="02020603050405020304" pitchFamily="18" charset="0"/>
                </a:rPr>
                <a:t>No.</a:t>
              </a:r>
              <a:endParaRPr lang="pt-BR" altLang="pt-BR">
                <a:latin typeface="Times New Roman" panose="02020603050405020304" pitchFamily="18" charset="0"/>
              </a:endParaRPr>
            </a:p>
          </p:txBody>
        </p:sp>
        <p:sp>
          <p:nvSpPr>
            <p:cNvPr id="155697" name="Oval 28">
              <a:extLst>
                <a:ext uri="{FF2B5EF4-FFF2-40B4-BE49-F238E27FC236}">
                  <a16:creationId xmlns:a16="http://schemas.microsoft.com/office/drawing/2014/main" id="{971260A9-1850-6F6E-8EB8-0319006CC97E}"/>
                </a:ext>
              </a:extLst>
            </p:cNvPr>
            <p:cNvSpPr>
              <a:spLocks noChangeArrowheads="1"/>
            </p:cNvSpPr>
            <p:nvPr/>
          </p:nvSpPr>
          <p:spPr bwMode="auto">
            <a:xfrm>
              <a:off x="1152" y="1200"/>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a:latin typeface="Times New Roman" panose="02020603050405020304" pitchFamily="18" charset="0"/>
              </a:endParaRPr>
            </a:p>
          </p:txBody>
        </p:sp>
        <p:sp>
          <p:nvSpPr>
            <p:cNvPr id="155698" name="Line 29">
              <a:extLst>
                <a:ext uri="{FF2B5EF4-FFF2-40B4-BE49-F238E27FC236}">
                  <a16:creationId xmlns:a16="http://schemas.microsoft.com/office/drawing/2014/main" id="{CB6F9074-BF15-D473-D1B8-4439A565766C}"/>
                </a:ext>
              </a:extLst>
            </p:cNvPr>
            <p:cNvSpPr>
              <a:spLocks noChangeShapeType="1"/>
            </p:cNvSpPr>
            <p:nvPr/>
          </p:nvSpPr>
          <p:spPr bwMode="auto">
            <a:xfrm>
              <a:off x="672" y="1536"/>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699" name="Line 30">
              <a:extLst>
                <a:ext uri="{FF2B5EF4-FFF2-40B4-BE49-F238E27FC236}">
                  <a16:creationId xmlns:a16="http://schemas.microsoft.com/office/drawing/2014/main" id="{A495ECCF-39F6-B5DB-0605-358CAD1833E7}"/>
                </a:ext>
              </a:extLst>
            </p:cNvPr>
            <p:cNvSpPr>
              <a:spLocks noChangeShapeType="1"/>
            </p:cNvSpPr>
            <p:nvPr/>
          </p:nvSpPr>
          <p:spPr bwMode="auto">
            <a:xfrm flipH="1">
              <a:off x="1248" y="158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700" name="Text Box 31">
              <a:extLst>
                <a:ext uri="{FF2B5EF4-FFF2-40B4-BE49-F238E27FC236}">
                  <a16:creationId xmlns:a16="http://schemas.microsoft.com/office/drawing/2014/main" id="{DEF9C3C4-9493-01E3-F3C7-711F70DE8A7B}"/>
                </a:ext>
              </a:extLst>
            </p:cNvPr>
            <p:cNvSpPr txBox="1">
              <a:spLocks noChangeArrowheads="1"/>
            </p:cNvSpPr>
            <p:nvPr/>
          </p:nvSpPr>
          <p:spPr bwMode="auto">
            <a:xfrm>
              <a:off x="1296" y="1248"/>
              <a:ext cx="5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latin typeface="Times New Roman" panose="02020603050405020304" pitchFamily="18" charset="0"/>
                </a:rPr>
                <a:t>Saldo</a:t>
              </a:r>
            </a:p>
          </p:txBody>
        </p:sp>
      </p:grpSp>
      <p:sp>
        <p:nvSpPr>
          <p:cNvPr id="155657" name="Oval 32">
            <a:extLst>
              <a:ext uri="{FF2B5EF4-FFF2-40B4-BE49-F238E27FC236}">
                <a16:creationId xmlns:a16="http://schemas.microsoft.com/office/drawing/2014/main" id="{880AD8E1-4358-7A8A-F4CF-DA780C84319B}"/>
              </a:ext>
            </a:extLst>
          </p:cNvPr>
          <p:cNvSpPr>
            <a:spLocks noChangeArrowheads="1"/>
          </p:cNvSpPr>
          <p:nvPr/>
        </p:nvSpPr>
        <p:spPr bwMode="auto">
          <a:xfrm>
            <a:off x="3124200" y="4656138"/>
            <a:ext cx="3810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d</a:t>
            </a:r>
          </a:p>
        </p:txBody>
      </p:sp>
      <p:sp>
        <p:nvSpPr>
          <p:cNvPr id="155658" name="Rectangle 33">
            <a:extLst>
              <a:ext uri="{FF2B5EF4-FFF2-40B4-BE49-F238E27FC236}">
                <a16:creationId xmlns:a16="http://schemas.microsoft.com/office/drawing/2014/main" id="{0B987BDF-11D1-CF51-6AB9-8285498D0986}"/>
              </a:ext>
            </a:extLst>
          </p:cNvPr>
          <p:cNvSpPr>
            <a:spLocks noChangeArrowheads="1"/>
          </p:cNvSpPr>
          <p:nvPr/>
        </p:nvSpPr>
        <p:spPr bwMode="auto">
          <a:xfrm>
            <a:off x="1676400" y="5646738"/>
            <a:ext cx="12192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solidFill>
                  <a:srgbClr val="FF00FF"/>
                </a:solidFill>
                <a:latin typeface="Times New Roman" panose="02020603050405020304" pitchFamily="18" charset="0"/>
              </a:rPr>
              <a:t>Corrente</a:t>
            </a:r>
          </a:p>
        </p:txBody>
      </p:sp>
      <p:sp>
        <p:nvSpPr>
          <p:cNvPr id="155659" name="Rectangle 34">
            <a:extLst>
              <a:ext uri="{FF2B5EF4-FFF2-40B4-BE49-F238E27FC236}">
                <a16:creationId xmlns:a16="http://schemas.microsoft.com/office/drawing/2014/main" id="{AEF5878C-E3E7-1671-2F79-15E0699CCC72}"/>
              </a:ext>
            </a:extLst>
          </p:cNvPr>
          <p:cNvSpPr>
            <a:spLocks noChangeArrowheads="1"/>
          </p:cNvSpPr>
          <p:nvPr/>
        </p:nvSpPr>
        <p:spPr bwMode="auto">
          <a:xfrm>
            <a:off x="3886200" y="5646738"/>
            <a:ext cx="1371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5660" name="Line 35">
            <a:extLst>
              <a:ext uri="{FF2B5EF4-FFF2-40B4-BE49-F238E27FC236}">
                <a16:creationId xmlns:a16="http://schemas.microsoft.com/office/drawing/2014/main" id="{5A6C4804-B2FD-A0FE-EB95-18E9233B90B4}"/>
              </a:ext>
            </a:extLst>
          </p:cNvPr>
          <p:cNvSpPr>
            <a:spLocks noChangeShapeType="1"/>
          </p:cNvSpPr>
          <p:nvPr/>
        </p:nvSpPr>
        <p:spPr bwMode="auto">
          <a:xfrm flipH="1">
            <a:off x="2438400" y="4960938"/>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661" name="Line 36">
            <a:extLst>
              <a:ext uri="{FF2B5EF4-FFF2-40B4-BE49-F238E27FC236}">
                <a16:creationId xmlns:a16="http://schemas.microsoft.com/office/drawing/2014/main" id="{CD6BA6BE-6006-4239-B93C-16ADAD0CC26B}"/>
              </a:ext>
            </a:extLst>
          </p:cNvPr>
          <p:cNvSpPr>
            <a:spLocks noChangeShapeType="1"/>
          </p:cNvSpPr>
          <p:nvPr/>
        </p:nvSpPr>
        <p:spPr bwMode="auto">
          <a:xfrm>
            <a:off x="3505200" y="4960938"/>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662" name="Text Box 37">
            <a:extLst>
              <a:ext uri="{FF2B5EF4-FFF2-40B4-BE49-F238E27FC236}">
                <a16:creationId xmlns:a16="http://schemas.microsoft.com/office/drawing/2014/main" id="{4FDEA366-B626-CC26-EE62-DB89E91713C5}"/>
              </a:ext>
            </a:extLst>
          </p:cNvPr>
          <p:cNvSpPr txBox="1">
            <a:spLocks noChangeArrowheads="1"/>
          </p:cNvSpPr>
          <p:nvPr/>
        </p:nvSpPr>
        <p:spPr bwMode="auto">
          <a:xfrm rot="18436372">
            <a:off x="3733007" y="5037932"/>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5663" name="Text Box 38">
            <a:extLst>
              <a:ext uri="{FF2B5EF4-FFF2-40B4-BE49-F238E27FC236}">
                <a16:creationId xmlns:a16="http://schemas.microsoft.com/office/drawing/2014/main" id="{6BFFDAD2-EABE-DA59-A342-9FA719487E11}"/>
              </a:ext>
            </a:extLst>
          </p:cNvPr>
          <p:cNvSpPr txBox="1">
            <a:spLocks noChangeArrowheads="1"/>
          </p:cNvSpPr>
          <p:nvPr/>
        </p:nvSpPr>
        <p:spPr bwMode="auto">
          <a:xfrm rot="2768329">
            <a:off x="2537619" y="5014119"/>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5664" name="Line 39">
            <a:extLst>
              <a:ext uri="{FF2B5EF4-FFF2-40B4-BE49-F238E27FC236}">
                <a16:creationId xmlns:a16="http://schemas.microsoft.com/office/drawing/2014/main" id="{29474A77-198B-6083-F0E9-B46221972EC9}"/>
              </a:ext>
            </a:extLst>
          </p:cNvPr>
          <p:cNvSpPr>
            <a:spLocks noChangeShapeType="1"/>
          </p:cNvSpPr>
          <p:nvPr/>
        </p:nvSpPr>
        <p:spPr bwMode="auto">
          <a:xfrm flipV="1">
            <a:off x="3276600" y="389413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665" name="Text Box 40">
            <a:extLst>
              <a:ext uri="{FF2B5EF4-FFF2-40B4-BE49-F238E27FC236}">
                <a16:creationId xmlns:a16="http://schemas.microsoft.com/office/drawing/2014/main" id="{8013863E-00BB-5BBE-D0B8-13216A0A5978}"/>
              </a:ext>
            </a:extLst>
          </p:cNvPr>
          <p:cNvSpPr txBox="1">
            <a:spLocks noChangeArrowheads="1"/>
          </p:cNvSpPr>
          <p:nvPr/>
        </p:nvSpPr>
        <p:spPr bwMode="auto">
          <a:xfrm>
            <a:off x="3886201" y="5722938"/>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Poupança</a:t>
            </a:r>
          </a:p>
        </p:txBody>
      </p:sp>
      <p:sp>
        <p:nvSpPr>
          <p:cNvPr id="155666" name="Oval 41">
            <a:extLst>
              <a:ext uri="{FF2B5EF4-FFF2-40B4-BE49-F238E27FC236}">
                <a16:creationId xmlns:a16="http://schemas.microsoft.com/office/drawing/2014/main" id="{5AED456C-9787-171C-B8EA-85508F576556}"/>
              </a:ext>
            </a:extLst>
          </p:cNvPr>
          <p:cNvSpPr>
            <a:spLocks noChangeArrowheads="1"/>
          </p:cNvSpPr>
          <p:nvPr/>
        </p:nvSpPr>
        <p:spPr bwMode="auto">
          <a:xfrm>
            <a:off x="1524000" y="4656138"/>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Limite</a:t>
            </a:r>
          </a:p>
        </p:txBody>
      </p:sp>
      <p:sp>
        <p:nvSpPr>
          <p:cNvPr id="155667" name="Line 42">
            <a:extLst>
              <a:ext uri="{FF2B5EF4-FFF2-40B4-BE49-F238E27FC236}">
                <a16:creationId xmlns:a16="http://schemas.microsoft.com/office/drawing/2014/main" id="{B48CB082-91AD-1718-BED9-DD4286ECF7CB}"/>
              </a:ext>
            </a:extLst>
          </p:cNvPr>
          <p:cNvSpPr>
            <a:spLocks noChangeShapeType="1"/>
          </p:cNvSpPr>
          <p:nvPr/>
        </p:nvSpPr>
        <p:spPr bwMode="auto">
          <a:xfrm>
            <a:off x="2209800" y="5113338"/>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5668" name="Oval 43">
            <a:extLst>
              <a:ext uri="{FF2B5EF4-FFF2-40B4-BE49-F238E27FC236}">
                <a16:creationId xmlns:a16="http://schemas.microsoft.com/office/drawing/2014/main" id="{5961BC6E-07F0-68BD-2DBF-9E0974C81202}"/>
              </a:ext>
            </a:extLst>
          </p:cNvPr>
          <p:cNvSpPr>
            <a:spLocks noChangeArrowheads="1"/>
          </p:cNvSpPr>
          <p:nvPr/>
        </p:nvSpPr>
        <p:spPr bwMode="auto">
          <a:xfrm>
            <a:off x="3962400" y="4656138"/>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Juros</a:t>
            </a:r>
          </a:p>
        </p:txBody>
      </p:sp>
      <p:sp>
        <p:nvSpPr>
          <p:cNvPr id="155669" name="Line 44">
            <a:extLst>
              <a:ext uri="{FF2B5EF4-FFF2-40B4-BE49-F238E27FC236}">
                <a16:creationId xmlns:a16="http://schemas.microsoft.com/office/drawing/2014/main" id="{2D233AE6-4454-0462-729C-E3C324D01C34}"/>
              </a:ext>
            </a:extLst>
          </p:cNvPr>
          <p:cNvSpPr>
            <a:spLocks noChangeShapeType="1"/>
          </p:cNvSpPr>
          <p:nvPr/>
        </p:nvSpPr>
        <p:spPr bwMode="auto">
          <a:xfrm>
            <a:off x="4648200" y="5113338"/>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155670" name="Group 45">
            <a:extLst>
              <a:ext uri="{FF2B5EF4-FFF2-40B4-BE49-F238E27FC236}">
                <a16:creationId xmlns:a16="http://schemas.microsoft.com/office/drawing/2014/main" id="{CDD0AD08-7285-2A82-7145-BFE8AA84880D}"/>
              </a:ext>
            </a:extLst>
          </p:cNvPr>
          <p:cNvGrpSpPr>
            <a:grpSpLocks/>
          </p:cNvGrpSpPr>
          <p:nvPr/>
        </p:nvGrpSpPr>
        <p:grpSpPr bwMode="auto">
          <a:xfrm>
            <a:off x="5791200" y="4508500"/>
            <a:ext cx="2057400" cy="1519238"/>
            <a:chOff x="2688" y="2448"/>
            <a:chExt cx="1296" cy="957"/>
          </a:xfrm>
        </p:grpSpPr>
        <p:grpSp>
          <p:nvGrpSpPr>
            <p:cNvPr id="155684" name="Group 46">
              <a:extLst>
                <a:ext uri="{FF2B5EF4-FFF2-40B4-BE49-F238E27FC236}">
                  <a16:creationId xmlns:a16="http://schemas.microsoft.com/office/drawing/2014/main" id="{B0EC8E49-7F7D-54AA-778E-27DCCD5A0E13}"/>
                </a:ext>
              </a:extLst>
            </p:cNvPr>
            <p:cNvGrpSpPr>
              <a:grpSpLocks/>
            </p:cNvGrpSpPr>
            <p:nvPr/>
          </p:nvGrpSpPr>
          <p:grpSpPr bwMode="auto">
            <a:xfrm>
              <a:off x="2688" y="2448"/>
              <a:ext cx="1296" cy="957"/>
              <a:chOff x="2688" y="2448"/>
              <a:chExt cx="1296" cy="957"/>
            </a:xfrm>
          </p:grpSpPr>
          <p:sp>
            <p:nvSpPr>
              <p:cNvPr id="155686" name="Rectangle 47">
                <a:extLst>
                  <a:ext uri="{FF2B5EF4-FFF2-40B4-BE49-F238E27FC236}">
                    <a16:creationId xmlns:a16="http://schemas.microsoft.com/office/drawing/2014/main" id="{C7E55A80-9923-A693-1CF1-BFFC1B8007C9}"/>
                  </a:ext>
                </a:extLst>
              </p:cNvPr>
              <p:cNvSpPr>
                <a:spLocks noChangeArrowheads="1"/>
              </p:cNvSpPr>
              <p:nvPr/>
            </p:nvSpPr>
            <p:spPr bwMode="auto">
              <a:xfrm>
                <a:off x="2688" y="2970"/>
                <a:ext cx="69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solidFill>
                    <a:srgbClr val="FFFFFF"/>
                  </a:solidFill>
                  <a:latin typeface="Times New Roman" panose="02020603050405020304" pitchFamily="18" charset="0"/>
                </a:endParaRPr>
              </a:p>
            </p:txBody>
          </p:sp>
          <p:sp>
            <p:nvSpPr>
              <p:cNvPr id="155687" name="Rectangle 48">
                <a:extLst>
                  <a:ext uri="{FF2B5EF4-FFF2-40B4-BE49-F238E27FC236}">
                    <a16:creationId xmlns:a16="http://schemas.microsoft.com/office/drawing/2014/main" id="{F080E5DF-CB1B-170E-2C38-62706039275C}"/>
                  </a:ext>
                </a:extLst>
              </p:cNvPr>
              <p:cNvSpPr>
                <a:spLocks noChangeArrowheads="1"/>
              </p:cNvSpPr>
              <p:nvPr/>
            </p:nvSpPr>
            <p:spPr bwMode="auto">
              <a:xfrm>
                <a:off x="2688" y="2448"/>
                <a:ext cx="69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latin typeface="Times New Roman" panose="02020603050405020304" pitchFamily="18" charset="0"/>
                  </a:rPr>
                  <a:t>No.</a:t>
                </a:r>
                <a:endParaRPr lang="pt-BR" altLang="pt-BR" b="1">
                  <a:solidFill>
                    <a:srgbClr val="FFFFFF"/>
                  </a:solidFill>
                  <a:latin typeface="Times New Roman" panose="02020603050405020304" pitchFamily="18" charset="0"/>
                </a:endParaRPr>
              </a:p>
            </p:txBody>
          </p:sp>
          <p:sp>
            <p:nvSpPr>
              <p:cNvPr id="155688" name="Rectangle 49">
                <a:extLst>
                  <a:ext uri="{FF2B5EF4-FFF2-40B4-BE49-F238E27FC236}">
                    <a16:creationId xmlns:a16="http://schemas.microsoft.com/office/drawing/2014/main" id="{EE751D43-4AE6-D83E-D10C-5B8DEE82F757}"/>
                  </a:ext>
                </a:extLst>
              </p:cNvPr>
              <p:cNvSpPr>
                <a:spLocks noChangeArrowheads="1"/>
              </p:cNvSpPr>
              <p:nvPr/>
            </p:nvSpPr>
            <p:spPr bwMode="auto">
              <a:xfrm>
                <a:off x="2688" y="2753"/>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0986</a:t>
                </a:r>
              </a:p>
            </p:txBody>
          </p:sp>
          <p:sp>
            <p:nvSpPr>
              <p:cNvPr id="155689" name="Rectangle 50">
                <a:extLst>
                  <a:ext uri="{FF2B5EF4-FFF2-40B4-BE49-F238E27FC236}">
                    <a16:creationId xmlns:a16="http://schemas.microsoft.com/office/drawing/2014/main" id="{0A2F5602-D79D-4B83-D7C4-2FCB07788EAC}"/>
                  </a:ext>
                </a:extLst>
              </p:cNvPr>
              <p:cNvSpPr>
                <a:spLocks noChangeArrowheads="1"/>
              </p:cNvSpPr>
              <p:nvPr/>
            </p:nvSpPr>
            <p:spPr bwMode="auto">
              <a:xfrm>
                <a:off x="2688" y="3188"/>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 9867</a:t>
                </a:r>
              </a:p>
            </p:txBody>
          </p:sp>
          <p:sp>
            <p:nvSpPr>
              <p:cNvPr id="155690" name="Rectangle 51">
                <a:extLst>
                  <a:ext uri="{FF2B5EF4-FFF2-40B4-BE49-F238E27FC236}">
                    <a16:creationId xmlns:a16="http://schemas.microsoft.com/office/drawing/2014/main" id="{BCBF13D5-70CB-F6F0-A0F1-17224BA858E3}"/>
                  </a:ext>
                </a:extLst>
              </p:cNvPr>
              <p:cNvSpPr>
                <a:spLocks noChangeArrowheads="1"/>
              </p:cNvSpPr>
              <p:nvPr/>
            </p:nvSpPr>
            <p:spPr bwMode="auto">
              <a:xfrm>
                <a:off x="3422" y="2970"/>
                <a:ext cx="56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200</a:t>
                </a:r>
                <a:endParaRPr lang="pt-BR" altLang="pt-BR">
                  <a:solidFill>
                    <a:srgbClr val="FFFFFF"/>
                  </a:solidFill>
                  <a:latin typeface="Times New Roman" panose="02020603050405020304" pitchFamily="18" charset="0"/>
                </a:endParaRPr>
              </a:p>
            </p:txBody>
          </p:sp>
          <p:sp>
            <p:nvSpPr>
              <p:cNvPr id="155691" name="Rectangle 52">
                <a:extLst>
                  <a:ext uri="{FF2B5EF4-FFF2-40B4-BE49-F238E27FC236}">
                    <a16:creationId xmlns:a16="http://schemas.microsoft.com/office/drawing/2014/main" id="{DADBAE6D-17F4-818D-CAAB-4BF2DB283216}"/>
                  </a:ext>
                </a:extLst>
              </p:cNvPr>
              <p:cNvSpPr>
                <a:spLocks noChangeArrowheads="1"/>
              </p:cNvSpPr>
              <p:nvPr/>
            </p:nvSpPr>
            <p:spPr bwMode="auto">
              <a:xfrm>
                <a:off x="3422" y="2448"/>
                <a:ext cx="56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Limite</a:t>
                </a:r>
                <a:endParaRPr lang="pt-BR" altLang="pt-BR">
                  <a:latin typeface="Times New Roman" panose="02020603050405020304" pitchFamily="18" charset="0"/>
                </a:endParaRPr>
              </a:p>
            </p:txBody>
          </p:sp>
          <p:sp>
            <p:nvSpPr>
              <p:cNvPr id="155692" name="Rectangle 53">
                <a:extLst>
                  <a:ext uri="{FF2B5EF4-FFF2-40B4-BE49-F238E27FC236}">
                    <a16:creationId xmlns:a16="http://schemas.microsoft.com/office/drawing/2014/main" id="{E3713A56-DFFD-1045-8D06-137B0BB0E9E0}"/>
                  </a:ext>
                </a:extLst>
              </p:cNvPr>
              <p:cNvSpPr>
                <a:spLocks noChangeArrowheads="1"/>
              </p:cNvSpPr>
              <p:nvPr/>
            </p:nvSpPr>
            <p:spPr bwMode="auto">
              <a:xfrm>
                <a:off x="3422" y="2753"/>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200</a:t>
                </a:r>
                <a:endParaRPr lang="pt-BR" altLang="pt-BR">
                  <a:solidFill>
                    <a:srgbClr val="FFFFFF"/>
                  </a:solidFill>
                  <a:latin typeface="Times New Roman" panose="02020603050405020304" pitchFamily="18" charset="0"/>
                </a:endParaRPr>
              </a:p>
            </p:txBody>
          </p:sp>
          <p:sp>
            <p:nvSpPr>
              <p:cNvPr id="155693" name="Rectangle 54">
                <a:extLst>
                  <a:ext uri="{FF2B5EF4-FFF2-40B4-BE49-F238E27FC236}">
                    <a16:creationId xmlns:a16="http://schemas.microsoft.com/office/drawing/2014/main" id="{0FBB1832-6320-9095-76AD-72B621F14628}"/>
                  </a:ext>
                </a:extLst>
              </p:cNvPr>
              <p:cNvSpPr>
                <a:spLocks noChangeArrowheads="1"/>
              </p:cNvSpPr>
              <p:nvPr/>
            </p:nvSpPr>
            <p:spPr bwMode="auto">
              <a:xfrm>
                <a:off x="3422" y="3188"/>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100</a:t>
                </a:r>
                <a:endParaRPr lang="pt-BR" altLang="pt-BR">
                  <a:solidFill>
                    <a:srgbClr val="FFFFFF"/>
                  </a:solidFill>
                  <a:latin typeface="Times New Roman" panose="02020603050405020304" pitchFamily="18" charset="0"/>
                </a:endParaRPr>
              </a:p>
            </p:txBody>
          </p:sp>
        </p:grpSp>
        <p:sp>
          <p:nvSpPr>
            <p:cNvPr id="155685" name="Text Box 55">
              <a:extLst>
                <a:ext uri="{FF2B5EF4-FFF2-40B4-BE49-F238E27FC236}">
                  <a16:creationId xmlns:a16="http://schemas.microsoft.com/office/drawing/2014/main" id="{C53E9478-1C20-5841-1B52-9F4251AE0ED3}"/>
                </a:ext>
              </a:extLst>
            </p:cNvPr>
            <p:cNvSpPr txBox="1">
              <a:spLocks noChangeArrowheads="1"/>
            </p:cNvSpPr>
            <p:nvPr/>
          </p:nvSpPr>
          <p:spPr bwMode="auto">
            <a:xfrm>
              <a:off x="2832" y="29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solidFill>
                    <a:srgbClr val="FFFFFF"/>
                  </a:solidFill>
                  <a:latin typeface="Times New Roman" panose="02020603050405020304" pitchFamily="18" charset="0"/>
                </a:rPr>
                <a:t>6754</a:t>
              </a:r>
            </a:p>
          </p:txBody>
        </p:sp>
      </p:grpSp>
      <p:grpSp>
        <p:nvGrpSpPr>
          <p:cNvPr id="155671" name="Group 56">
            <a:extLst>
              <a:ext uri="{FF2B5EF4-FFF2-40B4-BE49-F238E27FC236}">
                <a16:creationId xmlns:a16="http://schemas.microsoft.com/office/drawing/2014/main" id="{0A63E0AB-0C35-FC3F-D99A-67DD02B6239A}"/>
              </a:ext>
            </a:extLst>
          </p:cNvPr>
          <p:cNvGrpSpPr>
            <a:grpSpLocks/>
          </p:cNvGrpSpPr>
          <p:nvPr/>
        </p:nvGrpSpPr>
        <p:grpSpPr bwMode="auto">
          <a:xfrm>
            <a:off x="8458200" y="4503738"/>
            <a:ext cx="2057400" cy="1181100"/>
            <a:chOff x="4368" y="2811"/>
            <a:chExt cx="1296" cy="744"/>
          </a:xfrm>
        </p:grpSpPr>
        <p:sp>
          <p:nvSpPr>
            <p:cNvPr id="155677" name="Rectangle 57">
              <a:extLst>
                <a:ext uri="{FF2B5EF4-FFF2-40B4-BE49-F238E27FC236}">
                  <a16:creationId xmlns:a16="http://schemas.microsoft.com/office/drawing/2014/main" id="{F918BB5D-1FD6-E504-7327-5B131C1F23C8}"/>
                </a:ext>
              </a:extLst>
            </p:cNvPr>
            <p:cNvSpPr>
              <a:spLocks noChangeArrowheads="1"/>
            </p:cNvSpPr>
            <p:nvPr/>
          </p:nvSpPr>
          <p:spPr bwMode="auto">
            <a:xfrm>
              <a:off x="4368" y="2811"/>
              <a:ext cx="69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latin typeface="Times New Roman" panose="02020603050405020304" pitchFamily="18" charset="0"/>
                </a:rPr>
                <a:t>No</a:t>
              </a:r>
              <a:r>
                <a:rPr lang="pt-BR" altLang="pt-BR" sz="2000">
                  <a:latin typeface="Times New Roman" panose="02020603050405020304" pitchFamily="18" charset="0"/>
                </a:rPr>
                <a:t>.</a:t>
              </a:r>
              <a:endParaRPr lang="pt-BR" altLang="pt-BR">
                <a:solidFill>
                  <a:srgbClr val="FFFFFF"/>
                </a:solidFill>
                <a:latin typeface="Times New Roman" panose="02020603050405020304" pitchFamily="18" charset="0"/>
              </a:endParaRPr>
            </a:p>
          </p:txBody>
        </p:sp>
        <p:sp>
          <p:nvSpPr>
            <p:cNvPr id="155678" name="Rectangle 58">
              <a:extLst>
                <a:ext uri="{FF2B5EF4-FFF2-40B4-BE49-F238E27FC236}">
                  <a16:creationId xmlns:a16="http://schemas.microsoft.com/office/drawing/2014/main" id="{F8230C53-E744-410B-74F1-2564F495ABEC}"/>
                </a:ext>
              </a:extLst>
            </p:cNvPr>
            <p:cNvSpPr>
              <a:spLocks noChangeArrowheads="1"/>
            </p:cNvSpPr>
            <p:nvPr/>
          </p:nvSpPr>
          <p:spPr bwMode="auto">
            <a:xfrm>
              <a:off x="5102" y="2811"/>
              <a:ext cx="56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Juros</a:t>
              </a:r>
              <a:endParaRPr lang="pt-BR" altLang="pt-BR">
                <a:latin typeface="Times New Roman" panose="02020603050405020304" pitchFamily="18" charset="0"/>
              </a:endParaRPr>
            </a:p>
          </p:txBody>
        </p:sp>
        <p:grpSp>
          <p:nvGrpSpPr>
            <p:cNvPr id="155679" name="Group 59">
              <a:extLst>
                <a:ext uri="{FF2B5EF4-FFF2-40B4-BE49-F238E27FC236}">
                  <a16:creationId xmlns:a16="http://schemas.microsoft.com/office/drawing/2014/main" id="{B293A465-85F7-6F8B-BA85-13B0FA764056}"/>
                </a:ext>
              </a:extLst>
            </p:cNvPr>
            <p:cNvGrpSpPr>
              <a:grpSpLocks/>
            </p:cNvGrpSpPr>
            <p:nvPr/>
          </p:nvGrpSpPr>
          <p:grpSpPr bwMode="auto">
            <a:xfrm>
              <a:off x="4368" y="3120"/>
              <a:ext cx="1296" cy="435"/>
              <a:chOff x="4368" y="3405"/>
              <a:chExt cx="1296" cy="435"/>
            </a:xfrm>
          </p:grpSpPr>
          <p:sp>
            <p:nvSpPr>
              <p:cNvPr id="155680" name="Rectangle 60">
                <a:extLst>
                  <a:ext uri="{FF2B5EF4-FFF2-40B4-BE49-F238E27FC236}">
                    <a16:creationId xmlns:a16="http://schemas.microsoft.com/office/drawing/2014/main" id="{C6FFC68B-6424-16B5-7693-C7835A6521D2}"/>
                  </a:ext>
                </a:extLst>
              </p:cNvPr>
              <p:cNvSpPr>
                <a:spLocks noChangeArrowheads="1"/>
              </p:cNvSpPr>
              <p:nvPr/>
            </p:nvSpPr>
            <p:spPr bwMode="auto">
              <a:xfrm>
                <a:off x="4368" y="3405"/>
                <a:ext cx="69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3298</a:t>
                </a:r>
              </a:p>
            </p:txBody>
          </p:sp>
          <p:sp>
            <p:nvSpPr>
              <p:cNvPr id="155681" name="Rectangle 61">
                <a:extLst>
                  <a:ext uri="{FF2B5EF4-FFF2-40B4-BE49-F238E27FC236}">
                    <a16:creationId xmlns:a16="http://schemas.microsoft.com/office/drawing/2014/main" id="{B950DEC8-9055-8C04-0B75-0600FE1F7CCF}"/>
                  </a:ext>
                </a:extLst>
              </p:cNvPr>
              <p:cNvSpPr>
                <a:spLocks noChangeArrowheads="1"/>
              </p:cNvSpPr>
              <p:nvPr/>
            </p:nvSpPr>
            <p:spPr bwMode="auto">
              <a:xfrm>
                <a:off x="4368" y="3623"/>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3212</a:t>
                </a:r>
              </a:p>
            </p:txBody>
          </p:sp>
          <p:sp>
            <p:nvSpPr>
              <p:cNvPr id="155682" name="Rectangle 62">
                <a:extLst>
                  <a:ext uri="{FF2B5EF4-FFF2-40B4-BE49-F238E27FC236}">
                    <a16:creationId xmlns:a16="http://schemas.microsoft.com/office/drawing/2014/main" id="{1C204A62-4E56-7323-7CDA-3FF1F256D13C}"/>
                  </a:ext>
                </a:extLst>
              </p:cNvPr>
              <p:cNvSpPr>
                <a:spLocks noChangeArrowheads="1"/>
              </p:cNvSpPr>
              <p:nvPr/>
            </p:nvSpPr>
            <p:spPr bwMode="auto">
              <a:xfrm>
                <a:off x="5102" y="3405"/>
                <a:ext cx="56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a:t>
                </a:r>
                <a:endParaRPr lang="pt-BR" altLang="pt-BR">
                  <a:solidFill>
                    <a:srgbClr val="FFFFFF"/>
                  </a:solidFill>
                  <a:latin typeface="Times New Roman" panose="02020603050405020304" pitchFamily="18" charset="0"/>
                </a:endParaRPr>
              </a:p>
            </p:txBody>
          </p:sp>
          <p:sp>
            <p:nvSpPr>
              <p:cNvPr id="155683" name="Rectangle 63">
                <a:extLst>
                  <a:ext uri="{FF2B5EF4-FFF2-40B4-BE49-F238E27FC236}">
                    <a16:creationId xmlns:a16="http://schemas.microsoft.com/office/drawing/2014/main" id="{C3BB26B3-4BBC-1E36-50DF-DF2B6C29EC92}"/>
                  </a:ext>
                </a:extLst>
              </p:cNvPr>
              <p:cNvSpPr>
                <a:spLocks noChangeArrowheads="1"/>
              </p:cNvSpPr>
              <p:nvPr/>
            </p:nvSpPr>
            <p:spPr bwMode="auto">
              <a:xfrm>
                <a:off x="5102" y="3623"/>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5%</a:t>
                </a:r>
              </a:p>
            </p:txBody>
          </p:sp>
        </p:grpSp>
      </p:grpSp>
      <p:sp>
        <p:nvSpPr>
          <p:cNvPr id="155672" name="Text Box 64">
            <a:extLst>
              <a:ext uri="{FF2B5EF4-FFF2-40B4-BE49-F238E27FC236}">
                <a16:creationId xmlns:a16="http://schemas.microsoft.com/office/drawing/2014/main" id="{DB11E6F1-C481-E9AE-E50F-9B978036A5B6}"/>
              </a:ext>
            </a:extLst>
          </p:cNvPr>
          <p:cNvSpPr txBox="1">
            <a:spLocks noChangeArrowheads="1"/>
          </p:cNvSpPr>
          <p:nvPr/>
        </p:nvSpPr>
        <p:spPr bwMode="auto">
          <a:xfrm>
            <a:off x="6019800" y="6408738"/>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00CCFF"/>
                </a:solidFill>
                <a:latin typeface="Times New Roman" panose="02020603050405020304" pitchFamily="18" charset="0"/>
              </a:rPr>
              <a:t>   </a:t>
            </a:r>
            <a:r>
              <a:rPr lang="pt-BR" altLang="pt-BR">
                <a:solidFill>
                  <a:srgbClr val="FF00FF"/>
                </a:solidFill>
                <a:latin typeface="Times New Roman" panose="02020603050405020304" pitchFamily="18" charset="0"/>
              </a:rPr>
              <a:t>Corrente</a:t>
            </a:r>
            <a:r>
              <a:rPr lang="pt-BR" altLang="pt-BR">
                <a:solidFill>
                  <a:srgbClr val="00CCFF"/>
                </a:solidFill>
                <a:latin typeface="Times New Roman" panose="02020603050405020304" pitchFamily="18" charset="0"/>
              </a:rPr>
              <a:t>       </a:t>
            </a:r>
            <a:endParaRPr lang="pt-BR" altLang="pt-BR" sz="2000">
              <a:solidFill>
                <a:srgbClr val="00CCFF"/>
              </a:solidFill>
              <a:latin typeface="Times New Roman" panose="02020603050405020304" pitchFamily="18" charset="0"/>
            </a:endParaRPr>
          </a:p>
        </p:txBody>
      </p:sp>
      <p:sp>
        <p:nvSpPr>
          <p:cNvPr id="155673" name="Text Box 65">
            <a:extLst>
              <a:ext uri="{FF2B5EF4-FFF2-40B4-BE49-F238E27FC236}">
                <a16:creationId xmlns:a16="http://schemas.microsoft.com/office/drawing/2014/main" id="{3E12522F-AA96-85F0-E3FE-40664C6D0457}"/>
              </a:ext>
            </a:extLst>
          </p:cNvPr>
          <p:cNvSpPr txBox="1">
            <a:spLocks noChangeArrowheads="1"/>
          </p:cNvSpPr>
          <p:nvPr/>
        </p:nvSpPr>
        <p:spPr bwMode="auto">
          <a:xfrm>
            <a:off x="8534400" y="6180138"/>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00CCFF"/>
                </a:solidFill>
                <a:latin typeface="Times New Roman" panose="02020603050405020304" pitchFamily="18" charset="0"/>
              </a:rPr>
              <a:t>   </a:t>
            </a:r>
            <a:r>
              <a:rPr lang="pt-BR" altLang="pt-BR">
                <a:solidFill>
                  <a:srgbClr val="FF00FF"/>
                </a:solidFill>
                <a:latin typeface="Times New Roman" panose="02020603050405020304" pitchFamily="18" charset="0"/>
              </a:rPr>
              <a:t>Poupança</a:t>
            </a:r>
            <a:r>
              <a:rPr lang="pt-BR" altLang="pt-BR">
                <a:solidFill>
                  <a:srgbClr val="00CCFF"/>
                </a:solidFill>
                <a:latin typeface="Times New Roman" panose="02020603050405020304" pitchFamily="18" charset="0"/>
              </a:rPr>
              <a:t>       </a:t>
            </a:r>
            <a:endParaRPr lang="pt-BR" altLang="pt-BR" sz="2000">
              <a:solidFill>
                <a:srgbClr val="00CCFF"/>
              </a:solidFill>
              <a:latin typeface="Times New Roman" panose="02020603050405020304" pitchFamily="18" charset="0"/>
            </a:endParaRPr>
          </a:p>
        </p:txBody>
      </p:sp>
      <p:sp>
        <p:nvSpPr>
          <p:cNvPr id="155674" name="AutoShape 66">
            <a:extLst>
              <a:ext uri="{FF2B5EF4-FFF2-40B4-BE49-F238E27FC236}">
                <a16:creationId xmlns:a16="http://schemas.microsoft.com/office/drawing/2014/main" id="{EF8F1CEC-DEFD-B08E-B082-42DD0B79E0D5}"/>
              </a:ext>
            </a:extLst>
          </p:cNvPr>
          <p:cNvSpPr>
            <a:spLocks/>
          </p:cNvSpPr>
          <p:nvPr/>
        </p:nvSpPr>
        <p:spPr bwMode="auto">
          <a:xfrm rot="16200000">
            <a:off x="6511131" y="5071269"/>
            <a:ext cx="541338"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5675" name="AutoShape 67">
            <a:extLst>
              <a:ext uri="{FF2B5EF4-FFF2-40B4-BE49-F238E27FC236}">
                <a16:creationId xmlns:a16="http://schemas.microsoft.com/office/drawing/2014/main" id="{AFE6C23B-4929-011C-D8FE-BBB0FEE52F3A}"/>
              </a:ext>
            </a:extLst>
          </p:cNvPr>
          <p:cNvSpPr>
            <a:spLocks/>
          </p:cNvSpPr>
          <p:nvPr/>
        </p:nvSpPr>
        <p:spPr bwMode="auto">
          <a:xfrm rot="16200000">
            <a:off x="9178132" y="4774407"/>
            <a:ext cx="541337"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5676" name="TextBox 67">
            <a:extLst>
              <a:ext uri="{FF2B5EF4-FFF2-40B4-BE49-F238E27FC236}">
                <a16:creationId xmlns:a16="http://schemas.microsoft.com/office/drawing/2014/main" id="{6B204C90-FB0F-E974-D8F2-CD6C081C31F2}"/>
              </a:ext>
            </a:extLst>
          </p:cNvPr>
          <p:cNvSpPr txBox="1">
            <a:spLocks noChangeArrowheads="1"/>
          </p:cNvSpPr>
          <p:nvPr/>
        </p:nvSpPr>
        <p:spPr bwMode="auto">
          <a:xfrm>
            <a:off x="3381375" y="4000501"/>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a:extLst>
              <a:ext uri="{FF2B5EF4-FFF2-40B4-BE49-F238E27FC236}">
                <a16:creationId xmlns:a16="http://schemas.microsoft.com/office/drawing/2014/main" id="{F8F1B7C9-A536-6E87-7EB4-8466448D423D}"/>
              </a:ext>
            </a:extLst>
          </p:cNvPr>
          <p:cNvSpPr>
            <a:spLocks noChangeArrowheads="1"/>
          </p:cNvSpPr>
          <p:nvPr/>
        </p:nvSpPr>
        <p:spPr bwMode="auto">
          <a:xfrm>
            <a:off x="1981200" y="381000"/>
            <a:ext cx="830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MER   </a:t>
            </a:r>
            <a:r>
              <a:rPr lang="pt-BR" altLang="pt-BR" sz="4800" b="1">
                <a:solidFill>
                  <a:srgbClr val="0000FF"/>
                </a:solidFill>
                <a:latin typeface="Signet Roundhand" pitchFamily="66" charset="0"/>
                <a:sym typeface="Symbol" panose="05050102010706020507" pitchFamily="18" charset="2"/>
              </a:rPr>
              <a:t> Tabelas</a:t>
            </a:r>
            <a:r>
              <a:rPr lang="pt-BR" altLang="pt-BR" sz="4800" b="1">
                <a:solidFill>
                  <a:srgbClr val="0000FF"/>
                </a:solidFill>
                <a:latin typeface="Signet Roundhand" pitchFamily="66" charset="0"/>
              </a:rPr>
              <a:t> </a:t>
            </a:r>
            <a:endParaRPr lang="pt-BR" altLang="pt-BR" sz="4400">
              <a:solidFill>
                <a:srgbClr val="0000FF"/>
              </a:solidFill>
            </a:endParaRPr>
          </a:p>
        </p:txBody>
      </p:sp>
      <p:sp>
        <p:nvSpPr>
          <p:cNvPr id="156675" name="Text Box 3">
            <a:extLst>
              <a:ext uri="{FF2B5EF4-FFF2-40B4-BE49-F238E27FC236}">
                <a16:creationId xmlns:a16="http://schemas.microsoft.com/office/drawing/2014/main" id="{2297D11E-B34F-D786-5033-7090F3C92A29}"/>
              </a:ext>
            </a:extLst>
          </p:cNvPr>
          <p:cNvSpPr txBox="1">
            <a:spLocks noChangeArrowheads="1"/>
          </p:cNvSpPr>
          <p:nvPr/>
        </p:nvSpPr>
        <p:spPr bwMode="auto">
          <a:xfrm>
            <a:off x="1524000" y="914401"/>
            <a:ext cx="9144000"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pt-BR" altLang="pt-BR" sz="2800" b="1" i="1" u="sng">
                <a:solidFill>
                  <a:schemeClr val="hlink"/>
                </a:solidFill>
                <a:latin typeface="Lucida Casual" pitchFamily="66" charset="0"/>
              </a:rPr>
              <a:t>Generalização / Especialização</a:t>
            </a:r>
          </a:p>
          <a:p>
            <a:pPr algn="ctr">
              <a:spcBef>
                <a:spcPct val="50000"/>
              </a:spcBef>
            </a:pPr>
            <a:r>
              <a:rPr lang="pt-BR" altLang="pt-BR" sz="2800">
                <a:latin typeface="Arial" panose="020B0604020202020204" pitchFamily="34" charset="0"/>
              </a:rPr>
              <a:t>( Mutuamente Exclusiva e Total )</a:t>
            </a:r>
            <a:endParaRPr lang="pt-BR" altLang="pt-BR">
              <a:latin typeface="Arial" panose="020B0604020202020204" pitchFamily="34" charset="0"/>
            </a:endParaRPr>
          </a:p>
        </p:txBody>
      </p:sp>
      <p:sp>
        <p:nvSpPr>
          <p:cNvPr id="156676" name="AutoShape 4">
            <a:extLst>
              <a:ext uri="{FF2B5EF4-FFF2-40B4-BE49-F238E27FC236}">
                <a16:creationId xmlns:a16="http://schemas.microsoft.com/office/drawing/2014/main" id="{2C2F341E-B1FF-C3FB-2889-071DC72C9E6A}"/>
              </a:ext>
            </a:extLst>
          </p:cNvPr>
          <p:cNvSpPr>
            <a:spLocks noChangeArrowheads="1"/>
          </p:cNvSpPr>
          <p:nvPr/>
        </p:nvSpPr>
        <p:spPr bwMode="auto">
          <a:xfrm>
            <a:off x="4953000" y="3657600"/>
            <a:ext cx="685800" cy="685800"/>
          </a:xfrm>
          <a:prstGeom prst="rightArrow">
            <a:avLst>
              <a:gd name="adj1" fmla="val 50000"/>
              <a:gd name="adj2" fmla="val 25000"/>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              </a:t>
            </a:r>
          </a:p>
        </p:txBody>
      </p:sp>
      <p:sp>
        <p:nvSpPr>
          <p:cNvPr id="156677" name="Rectangle 5">
            <a:extLst>
              <a:ext uri="{FF2B5EF4-FFF2-40B4-BE49-F238E27FC236}">
                <a16:creationId xmlns:a16="http://schemas.microsoft.com/office/drawing/2014/main" id="{1D2D7600-C5B7-5AC0-A979-76E0A285E7F6}"/>
              </a:ext>
            </a:extLst>
          </p:cNvPr>
          <p:cNvSpPr>
            <a:spLocks noChangeArrowheads="1"/>
          </p:cNvSpPr>
          <p:nvPr/>
        </p:nvSpPr>
        <p:spPr bwMode="auto">
          <a:xfrm>
            <a:off x="8153401" y="3571876"/>
            <a:ext cx="89217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2256</a:t>
            </a:r>
            <a:endParaRPr lang="pt-BR" altLang="pt-BR">
              <a:solidFill>
                <a:srgbClr val="FFFFFF"/>
              </a:solidFill>
              <a:latin typeface="Times New Roman" panose="02020603050405020304" pitchFamily="18" charset="0"/>
            </a:endParaRPr>
          </a:p>
        </p:txBody>
      </p:sp>
      <p:sp>
        <p:nvSpPr>
          <p:cNvPr id="156678" name="Rectangle 6">
            <a:extLst>
              <a:ext uri="{FF2B5EF4-FFF2-40B4-BE49-F238E27FC236}">
                <a16:creationId xmlns:a16="http://schemas.microsoft.com/office/drawing/2014/main" id="{4438FE41-D442-45D8-16F6-A8B5AD686AA8}"/>
              </a:ext>
            </a:extLst>
          </p:cNvPr>
          <p:cNvSpPr>
            <a:spLocks noChangeArrowheads="1"/>
          </p:cNvSpPr>
          <p:nvPr/>
        </p:nvSpPr>
        <p:spPr bwMode="auto">
          <a:xfrm>
            <a:off x="8153401" y="2743200"/>
            <a:ext cx="892175"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Saldo</a:t>
            </a:r>
            <a:endParaRPr lang="pt-BR" altLang="pt-BR">
              <a:latin typeface="Times New Roman" panose="02020603050405020304" pitchFamily="18" charset="0"/>
            </a:endParaRPr>
          </a:p>
        </p:txBody>
      </p:sp>
      <p:sp>
        <p:nvSpPr>
          <p:cNvPr id="156679" name="Rectangle 7">
            <a:extLst>
              <a:ext uri="{FF2B5EF4-FFF2-40B4-BE49-F238E27FC236}">
                <a16:creationId xmlns:a16="http://schemas.microsoft.com/office/drawing/2014/main" id="{A170E1BB-AFE0-1CFD-3C4A-73A65265A02A}"/>
              </a:ext>
            </a:extLst>
          </p:cNvPr>
          <p:cNvSpPr>
            <a:spLocks noChangeArrowheads="1"/>
          </p:cNvSpPr>
          <p:nvPr/>
        </p:nvSpPr>
        <p:spPr bwMode="auto">
          <a:xfrm>
            <a:off x="8153401" y="3227389"/>
            <a:ext cx="892175"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2290</a:t>
            </a:r>
            <a:endParaRPr lang="pt-BR" altLang="pt-BR">
              <a:solidFill>
                <a:srgbClr val="FFFFFF"/>
              </a:solidFill>
              <a:latin typeface="Times New Roman" panose="02020603050405020304" pitchFamily="18" charset="0"/>
            </a:endParaRPr>
          </a:p>
        </p:txBody>
      </p:sp>
      <p:sp>
        <p:nvSpPr>
          <p:cNvPr id="156680" name="Rectangle 8">
            <a:extLst>
              <a:ext uri="{FF2B5EF4-FFF2-40B4-BE49-F238E27FC236}">
                <a16:creationId xmlns:a16="http://schemas.microsoft.com/office/drawing/2014/main" id="{98ECDFC3-D818-4639-076E-110A78B4620F}"/>
              </a:ext>
            </a:extLst>
          </p:cNvPr>
          <p:cNvSpPr>
            <a:spLocks noChangeArrowheads="1"/>
          </p:cNvSpPr>
          <p:nvPr/>
        </p:nvSpPr>
        <p:spPr bwMode="auto">
          <a:xfrm>
            <a:off x="8153401" y="3917950"/>
            <a:ext cx="892175" cy="344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4890</a:t>
            </a:r>
            <a:endParaRPr lang="pt-BR" altLang="pt-BR">
              <a:solidFill>
                <a:srgbClr val="FFFFFF"/>
              </a:solidFill>
              <a:latin typeface="Times New Roman" panose="02020603050405020304" pitchFamily="18" charset="0"/>
            </a:endParaRPr>
          </a:p>
        </p:txBody>
      </p:sp>
      <p:grpSp>
        <p:nvGrpSpPr>
          <p:cNvPr id="156681" name="Group 9">
            <a:extLst>
              <a:ext uri="{FF2B5EF4-FFF2-40B4-BE49-F238E27FC236}">
                <a16:creationId xmlns:a16="http://schemas.microsoft.com/office/drawing/2014/main" id="{0AA1D3D2-E9C1-E504-9E1A-A6382804A170}"/>
              </a:ext>
            </a:extLst>
          </p:cNvPr>
          <p:cNvGrpSpPr>
            <a:grpSpLocks/>
          </p:cNvGrpSpPr>
          <p:nvPr/>
        </p:nvGrpSpPr>
        <p:grpSpPr bwMode="auto">
          <a:xfrm>
            <a:off x="2057400" y="2590800"/>
            <a:ext cx="2743200" cy="1600200"/>
            <a:chOff x="288" y="1200"/>
            <a:chExt cx="1728" cy="1008"/>
          </a:xfrm>
        </p:grpSpPr>
        <p:sp>
          <p:nvSpPr>
            <p:cNvPr id="156722" name="Rectangle 10">
              <a:extLst>
                <a:ext uri="{FF2B5EF4-FFF2-40B4-BE49-F238E27FC236}">
                  <a16:creationId xmlns:a16="http://schemas.microsoft.com/office/drawing/2014/main" id="{32A1964C-492D-C03B-5DCC-BB2D01575CD6}"/>
                </a:ext>
              </a:extLst>
            </p:cNvPr>
            <p:cNvSpPr>
              <a:spLocks noChangeArrowheads="1"/>
            </p:cNvSpPr>
            <p:nvPr/>
          </p:nvSpPr>
          <p:spPr bwMode="auto">
            <a:xfrm>
              <a:off x="672" y="1824"/>
              <a:ext cx="72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6723" name="Text Box 11">
              <a:extLst>
                <a:ext uri="{FF2B5EF4-FFF2-40B4-BE49-F238E27FC236}">
                  <a16:creationId xmlns:a16="http://schemas.microsoft.com/office/drawing/2014/main" id="{289BD85A-5F12-6A7E-17C5-211DE4C1A095}"/>
                </a:ext>
              </a:extLst>
            </p:cNvPr>
            <p:cNvSpPr txBox="1">
              <a:spLocks noChangeArrowheads="1"/>
            </p:cNvSpPr>
            <p:nvPr/>
          </p:nvSpPr>
          <p:spPr bwMode="auto">
            <a:xfrm>
              <a:off x="758" y="1898"/>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Conta</a:t>
              </a:r>
            </a:p>
          </p:txBody>
        </p:sp>
        <p:sp>
          <p:nvSpPr>
            <p:cNvPr id="156724" name="Oval 12">
              <a:extLst>
                <a:ext uri="{FF2B5EF4-FFF2-40B4-BE49-F238E27FC236}">
                  <a16:creationId xmlns:a16="http://schemas.microsoft.com/office/drawing/2014/main" id="{1A334512-8F16-EE06-74DE-C6CF4C5525AC}"/>
                </a:ext>
              </a:extLst>
            </p:cNvPr>
            <p:cNvSpPr>
              <a:spLocks noChangeArrowheads="1"/>
            </p:cNvSpPr>
            <p:nvPr/>
          </p:nvSpPr>
          <p:spPr bwMode="auto">
            <a:xfrm>
              <a:off x="288" y="1248"/>
              <a:ext cx="76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u="sng">
                  <a:latin typeface="Times New Roman" panose="02020603050405020304" pitchFamily="18" charset="0"/>
                </a:rPr>
                <a:t>No.</a:t>
              </a:r>
              <a:endParaRPr lang="pt-BR" altLang="pt-BR">
                <a:latin typeface="Times New Roman" panose="02020603050405020304" pitchFamily="18" charset="0"/>
              </a:endParaRPr>
            </a:p>
          </p:txBody>
        </p:sp>
        <p:sp>
          <p:nvSpPr>
            <p:cNvPr id="156725" name="Oval 13">
              <a:extLst>
                <a:ext uri="{FF2B5EF4-FFF2-40B4-BE49-F238E27FC236}">
                  <a16:creationId xmlns:a16="http://schemas.microsoft.com/office/drawing/2014/main" id="{312BBE0A-4ADB-F1A5-6569-7AAB3A68510F}"/>
                </a:ext>
              </a:extLst>
            </p:cNvPr>
            <p:cNvSpPr>
              <a:spLocks noChangeArrowheads="1"/>
            </p:cNvSpPr>
            <p:nvPr/>
          </p:nvSpPr>
          <p:spPr bwMode="auto">
            <a:xfrm>
              <a:off x="1152" y="1200"/>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a:latin typeface="Times New Roman" panose="02020603050405020304" pitchFamily="18" charset="0"/>
              </a:endParaRPr>
            </a:p>
          </p:txBody>
        </p:sp>
        <p:sp>
          <p:nvSpPr>
            <p:cNvPr id="156726" name="Line 14">
              <a:extLst>
                <a:ext uri="{FF2B5EF4-FFF2-40B4-BE49-F238E27FC236}">
                  <a16:creationId xmlns:a16="http://schemas.microsoft.com/office/drawing/2014/main" id="{3FA75823-F53D-B1D3-EB02-1A2D80B38C3A}"/>
                </a:ext>
              </a:extLst>
            </p:cNvPr>
            <p:cNvSpPr>
              <a:spLocks noChangeShapeType="1"/>
            </p:cNvSpPr>
            <p:nvPr/>
          </p:nvSpPr>
          <p:spPr bwMode="auto">
            <a:xfrm>
              <a:off x="672" y="1536"/>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727" name="Line 15">
              <a:extLst>
                <a:ext uri="{FF2B5EF4-FFF2-40B4-BE49-F238E27FC236}">
                  <a16:creationId xmlns:a16="http://schemas.microsoft.com/office/drawing/2014/main" id="{B5E12C87-EA3F-0AB8-D5D0-DBE34F67E3AD}"/>
                </a:ext>
              </a:extLst>
            </p:cNvPr>
            <p:cNvSpPr>
              <a:spLocks noChangeShapeType="1"/>
            </p:cNvSpPr>
            <p:nvPr/>
          </p:nvSpPr>
          <p:spPr bwMode="auto">
            <a:xfrm flipH="1">
              <a:off x="1248" y="158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728" name="Text Box 16">
              <a:extLst>
                <a:ext uri="{FF2B5EF4-FFF2-40B4-BE49-F238E27FC236}">
                  <a16:creationId xmlns:a16="http://schemas.microsoft.com/office/drawing/2014/main" id="{710DCBBD-F36F-76AD-FCA3-6C66C4C0C4DE}"/>
                </a:ext>
              </a:extLst>
            </p:cNvPr>
            <p:cNvSpPr txBox="1">
              <a:spLocks noChangeArrowheads="1"/>
            </p:cNvSpPr>
            <p:nvPr/>
          </p:nvSpPr>
          <p:spPr bwMode="auto">
            <a:xfrm>
              <a:off x="1296" y="1248"/>
              <a:ext cx="5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latin typeface="Times New Roman" panose="02020603050405020304" pitchFamily="18" charset="0"/>
                </a:rPr>
                <a:t>Saldo</a:t>
              </a:r>
            </a:p>
          </p:txBody>
        </p:sp>
      </p:grpSp>
      <p:sp>
        <p:nvSpPr>
          <p:cNvPr id="156682" name="Oval 17">
            <a:extLst>
              <a:ext uri="{FF2B5EF4-FFF2-40B4-BE49-F238E27FC236}">
                <a16:creationId xmlns:a16="http://schemas.microsoft.com/office/drawing/2014/main" id="{C1A64ABE-12AE-A15E-9DBA-C51A7075BE21}"/>
              </a:ext>
            </a:extLst>
          </p:cNvPr>
          <p:cNvSpPr>
            <a:spLocks noChangeArrowheads="1"/>
          </p:cNvSpPr>
          <p:nvPr/>
        </p:nvSpPr>
        <p:spPr bwMode="auto">
          <a:xfrm>
            <a:off x="3124200" y="4953000"/>
            <a:ext cx="3810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d</a:t>
            </a:r>
          </a:p>
        </p:txBody>
      </p:sp>
      <p:sp>
        <p:nvSpPr>
          <p:cNvPr id="156683" name="Rectangle 18">
            <a:extLst>
              <a:ext uri="{FF2B5EF4-FFF2-40B4-BE49-F238E27FC236}">
                <a16:creationId xmlns:a16="http://schemas.microsoft.com/office/drawing/2014/main" id="{D290291E-924B-D842-B58E-72F831447D69}"/>
              </a:ext>
            </a:extLst>
          </p:cNvPr>
          <p:cNvSpPr>
            <a:spLocks noChangeArrowheads="1"/>
          </p:cNvSpPr>
          <p:nvPr/>
        </p:nvSpPr>
        <p:spPr bwMode="auto">
          <a:xfrm>
            <a:off x="1676400" y="5943600"/>
            <a:ext cx="12192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solidFill>
                  <a:srgbClr val="FF00FF"/>
                </a:solidFill>
                <a:latin typeface="Times New Roman" panose="02020603050405020304" pitchFamily="18" charset="0"/>
              </a:rPr>
              <a:t>Corrente</a:t>
            </a:r>
          </a:p>
        </p:txBody>
      </p:sp>
      <p:sp>
        <p:nvSpPr>
          <p:cNvPr id="156684" name="Rectangle 19">
            <a:extLst>
              <a:ext uri="{FF2B5EF4-FFF2-40B4-BE49-F238E27FC236}">
                <a16:creationId xmlns:a16="http://schemas.microsoft.com/office/drawing/2014/main" id="{A3E3B845-6882-4F69-D5D9-43FDD0D65610}"/>
              </a:ext>
            </a:extLst>
          </p:cNvPr>
          <p:cNvSpPr>
            <a:spLocks noChangeArrowheads="1"/>
          </p:cNvSpPr>
          <p:nvPr/>
        </p:nvSpPr>
        <p:spPr bwMode="auto">
          <a:xfrm>
            <a:off x="3886200" y="5943600"/>
            <a:ext cx="1371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6685" name="Line 20">
            <a:extLst>
              <a:ext uri="{FF2B5EF4-FFF2-40B4-BE49-F238E27FC236}">
                <a16:creationId xmlns:a16="http://schemas.microsoft.com/office/drawing/2014/main" id="{97A5DDCB-5F43-9007-1FC4-634250164205}"/>
              </a:ext>
            </a:extLst>
          </p:cNvPr>
          <p:cNvSpPr>
            <a:spLocks noChangeShapeType="1"/>
          </p:cNvSpPr>
          <p:nvPr/>
        </p:nvSpPr>
        <p:spPr bwMode="auto">
          <a:xfrm flipH="1">
            <a:off x="2438400" y="52578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686" name="Line 21">
            <a:extLst>
              <a:ext uri="{FF2B5EF4-FFF2-40B4-BE49-F238E27FC236}">
                <a16:creationId xmlns:a16="http://schemas.microsoft.com/office/drawing/2014/main" id="{3888A458-6C03-EAAC-A918-BA2FDF437DAF}"/>
              </a:ext>
            </a:extLst>
          </p:cNvPr>
          <p:cNvSpPr>
            <a:spLocks noChangeShapeType="1"/>
          </p:cNvSpPr>
          <p:nvPr/>
        </p:nvSpPr>
        <p:spPr bwMode="auto">
          <a:xfrm>
            <a:off x="3505200" y="5257800"/>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687" name="Text Box 22">
            <a:extLst>
              <a:ext uri="{FF2B5EF4-FFF2-40B4-BE49-F238E27FC236}">
                <a16:creationId xmlns:a16="http://schemas.microsoft.com/office/drawing/2014/main" id="{73486D4E-DD98-5AE7-6FBD-5A69618674DB}"/>
              </a:ext>
            </a:extLst>
          </p:cNvPr>
          <p:cNvSpPr txBox="1">
            <a:spLocks noChangeArrowheads="1"/>
          </p:cNvSpPr>
          <p:nvPr/>
        </p:nvSpPr>
        <p:spPr bwMode="auto">
          <a:xfrm rot="18436372">
            <a:off x="3733007" y="5334794"/>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6688" name="Text Box 23">
            <a:extLst>
              <a:ext uri="{FF2B5EF4-FFF2-40B4-BE49-F238E27FC236}">
                <a16:creationId xmlns:a16="http://schemas.microsoft.com/office/drawing/2014/main" id="{75788091-1C2F-49C3-1E5F-0F7CCD26EE28}"/>
              </a:ext>
            </a:extLst>
          </p:cNvPr>
          <p:cNvSpPr txBox="1">
            <a:spLocks noChangeArrowheads="1"/>
          </p:cNvSpPr>
          <p:nvPr/>
        </p:nvSpPr>
        <p:spPr bwMode="auto">
          <a:xfrm rot="2768329">
            <a:off x="2537619" y="5310982"/>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6689" name="Line 24">
            <a:extLst>
              <a:ext uri="{FF2B5EF4-FFF2-40B4-BE49-F238E27FC236}">
                <a16:creationId xmlns:a16="http://schemas.microsoft.com/office/drawing/2014/main" id="{39B2B5EA-2014-5D42-68A4-C411618A967A}"/>
              </a:ext>
            </a:extLst>
          </p:cNvPr>
          <p:cNvSpPr>
            <a:spLocks noChangeShapeType="1"/>
          </p:cNvSpPr>
          <p:nvPr/>
        </p:nvSpPr>
        <p:spPr bwMode="auto">
          <a:xfrm flipV="1">
            <a:off x="3276600" y="41910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690" name="Text Box 25">
            <a:extLst>
              <a:ext uri="{FF2B5EF4-FFF2-40B4-BE49-F238E27FC236}">
                <a16:creationId xmlns:a16="http://schemas.microsoft.com/office/drawing/2014/main" id="{DE216DFE-A9D4-69D9-1996-31536C566CA0}"/>
              </a:ext>
            </a:extLst>
          </p:cNvPr>
          <p:cNvSpPr txBox="1">
            <a:spLocks noChangeArrowheads="1"/>
          </p:cNvSpPr>
          <p:nvPr/>
        </p:nvSpPr>
        <p:spPr bwMode="auto">
          <a:xfrm>
            <a:off x="3886201" y="601980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Poupança</a:t>
            </a:r>
          </a:p>
        </p:txBody>
      </p:sp>
      <p:sp>
        <p:nvSpPr>
          <p:cNvPr id="156691" name="Oval 26">
            <a:extLst>
              <a:ext uri="{FF2B5EF4-FFF2-40B4-BE49-F238E27FC236}">
                <a16:creationId xmlns:a16="http://schemas.microsoft.com/office/drawing/2014/main" id="{FD5C63DC-3BF5-BD5E-CA0B-469AE4A5CCF9}"/>
              </a:ext>
            </a:extLst>
          </p:cNvPr>
          <p:cNvSpPr>
            <a:spLocks noChangeArrowheads="1"/>
          </p:cNvSpPr>
          <p:nvPr/>
        </p:nvSpPr>
        <p:spPr bwMode="auto">
          <a:xfrm>
            <a:off x="1524000" y="4953000"/>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Limite</a:t>
            </a:r>
          </a:p>
        </p:txBody>
      </p:sp>
      <p:sp>
        <p:nvSpPr>
          <p:cNvPr id="156692" name="Line 27">
            <a:extLst>
              <a:ext uri="{FF2B5EF4-FFF2-40B4-BE49-F238E27FC236}">
                <a16:creationId xmlns:a16="http://schemas.microsoft.com/office/drawing/2014/main" id="{AA0E8AF3-463A-5AA6-7514-B0EEF1455CAF}"/>
              </a:ext>
            </a:extLst>
          </p:cNvPr>
          <p:cNvSpPr>
            <a:spLocks noChangeShapeType="1"/>
          </p:cNvSpPr>
          <p:nvPr/>
        </p:nvSpPr>
        <p:spPr bwMode="auto">
          <a:xfrm>
            <a:off x="2209800" y="54102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6693" name="Oval 28">
            <a:extLst>
              <a:ext uri="{FF2B5EF4-FFF2-40B4-BE49-F238E27FC236}">
                <a16:creationId xmlns:a16="http://schemas.microsoft.com/office/drawing/2014/main" id="{A70F53B5-6820-90FE-D317-5D0681CD629A}"/>
              </a:ext>
            </a:extLst>
          </p:cNvPr>
          <p:cNvSpPr>
            <a:spLocks noChangeArrowheads="1"/>
          </p:cNvSpPr>
          <p:nvPr/>
        </p:nvSpPr>
        <p:spPr bwMode="auto">
          <a:xfrm>
            <a:off x="3962400" y="4953000"/>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Juros</a:t>
            </a:r>
          </a:p>
        </p:txBody>
      </p:sp>
      <p:sp>
        <p:nvSpPr>
          <p:cNvPr id="156694" name="Line 29">
            <a:extLst>
              <a:ext uri="{FF2B5EF4-FFF2-40B4-BE49-F238E27FC236}">
                <a16:creationId xmlns:a16="http://schemas.microsoft.com/office/drawing/2014/main" id="{D6600017-18D7-400C-118E-A5B1F3446C4E}"/>
              </a:ext>
            </a:extLst>
          </p:cNvPr>
          <p:cNvSpPr>
            <a:spLocks noChangeShapeType="1"/>
          </p:cNvSpPr>
          <p:nvPr/>
        </p:nvSpPr>
        <p:spPr bwMode="auto">
          <a:xfrm>
            <a:off x="4648200" y="54102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grpSp>
        <p:nvGrpSpPr>
          <p:cNvPr id="156695" name="Group 30">
            <a:extLst>
              <a:ext uri="{FF2B5EF4-FFF2-40B4-BE49-F238E27FC236}">
                <a16:creationId xmlns:a16="http://schemas.microsoft.com/office/drawing/2014/main" id="{D1999B44-D94B-EAD6-7B50-CC10827331A5}"/>
              </a:ext>
            </a:extLst>
          </p:cNvPr>
          <p:cNvGrpSpPr>
            <a:grpSpLocks/>
          </p:cNvGrpSpPr>
          <p:nvPr/>
        </p:nvGrpSpPr>
        <p:grpSpPr bwMode="auto">
          <a:xfrm>
            <a:off x="6019800" y="2743200"/>
            <a:ext cx="2057400" cy="1519238"/>
            <a:chOff x="2688" y="2448"/>
            <a:chExt cx="1296" cy="957"/>
          </a:xfrm>
        </p:grpSpPr>
        <p:grpSp>
          <p:nvGrpSpPr>
            <p:cNvPr id="156712" name="Group 31">
              <a:extLst>
                <a:ext uri="{FF2B5EF4-FFF2-40B4-BE49-F238E27FC236}">
                  <a16:creationId xmlns:a16="http://schemas.microsoft.com/office/drawing/2014/main" id="{6D804B7D-4110-F1DF-F74C-2EFDE63071DF}"/>
                </a:ext>
              </a:extLst>
            </p:cNvPr>
            <p:cNvGrpSpPr>
              <a:grpSpLocks/>
            </p:cNvGrpSpPr>
            <p:nvPr/>
          </p:nvGrpSpPr>
          <p:grpSpPr bwMode="auto">
            <a:xfrm>
              <a:off x="2688" y="2448"/>
              <a:ext cx="1296" cy="957"/>
              <a:chOff x="2688" y="2448"/>
              <a:chExt cx="1296" cy="957"/>
            </a:xfrm>
          </p:grpSpPr>
          <p:sp>
            <p:nvSpPr>
              <p:cNvPr id="156714" name="Rectangle 32">
                <a:extLst>
                  <a:ext uri="{FF2B5EF4-FFF2-40B4-BE49-F238E27FC236}">
                    <a16:creationId xmlns:a16="http://schemas.microsoft.com/office/drawing/2014/main" id="{09D4A164-F3AC-4471-EE64-1821DFC7A9BB}"/>
                  </a:ext>
                </a:extLst>
              </p:cNvPr>
              <p:cNvSpPr>
                <a:spLocks noChangeArrowheads="1"/>
              </p:cNvSpPr>
              <p:nvPr/>
            </p:nvSpPr>
            <p:spPr bwMode="auto">
              <a:xfrm>
                <a:off x="2688" y="2970"/>
                <a:ext cx="69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solidFill>
                    <a:srgbClr val="FFFFFF"/>
                  </a:solidFill>
                  <a:latin typeface="Times New Roman" panose="02020603050405020304" pitchFamily="18" charset="0"/>
                </a:endParaRPr>
              </a:p>
            </p:txBody>
          </p:sp>
          <p:sp>
            <p:nvSpPr>
              <p:cNvPr id="156715" name="Rectangle 33">
                <a:extLst>
                  <a:ext uri="{FF2B5EF4-FFF2-40B4-BE49-F238E27FC236}">
                    <a16:creationId xmlns:a16="http://schemas.microsoft.com/office/drawing/2014/main" id="{E9B0D22A-D58D-86FA-E8C4-C66CBC05F1FF}"/>
                  </a:ext>
                </a:extLst>
              </p:cNvPr>
              <p:cNvSpPr>
                <a:spLocks noChangeArrowheads="1"/>
              </p:cNvSpPr>
              <p:nvPr/>
            </p:nvSpPr>
            <p:spPr bwMode="auto">
              <a:xfrm>
                <a:off x="2688" y="2448"/>
                <a:ext cx="69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solidFill>
                    <a:srgbClr val="FFFFFF"/>
                  </a:solidFill>
                  <a:latin typeface="Times New Roman" panose="02020603050405020304" pitchFamily="18" charset="0"/>
                </a:endParaRPr>
              </a:p>
            </p:txBody>
          </p:sp>
          <p:sp>
            <p:nvSpPr>
              <p:cNvPr id="156716" name="Rectangle 34">
                <a:extLst>
                  <a:ext uri="{FF2B5EF4-FFF2-40B4-BE49-F238E27FC236}">
                    <a16:creationId xmlns:a16="http://schemas.microsoft.com/office/drawing/2014/main" id="{2059970D-5184-C23C-0A0F-19EEA84CD2A0}"/>
                  </a:ext>
                </a:extLst>
              </p:cNvPr>
              <p:cNvSpPr>
                <a:spLocks noChangeArrowheads="1"/>
              </p:cNvSpPr>
              <p:nvPr/>
            </p:nvSpPr>
            <p:spPr bwMode="auto">
              <a:xfrm>
                <a:off x="2688" y="2753"/>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0986</a:t>
                </a:r>
              </a:p>
            </p:txBody>
          </p:sp>
          <p:sp>
            <p:nvSpPr>
              <p:cNvPr id="156717" name="Rectangle 35">
                <a:extLst>
                  <a:ext uri="{FF2B5EF4-FFF2-40B4-BE49-F238E27FC236}">
                    <a16:creationId xmlns:a16="http://schemas.microsoft.com/office/drawing/2014/main" id="{A5EF2B05-2B37-14A3-5A61-E5DAFE850108}"/>
                  </a:ext>
                </a:extLst>
              </p:cNvPr>
              <p:cNvSpPr>
                <a:spLocks noChangeArrowheads="1"/>
              </p:cNvSpPr>
              <p:nvPr/>
            </p:nvSpPr>
            <p:spPr bwMode="auto">
              <a:xfrm>
                <a:off x="2688" y="3188"/>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 9867</a:t>
                </a:r>
              </a:p>
            </p:txBody>
          </p:sp>
          <p:sp>
            <p:nvSpPr>
              <p:cNvPr id="156718" name="Rectangle 36">
                <a:extLst>
                  <a:ext uri="{FF2B5EF4-FFF2-40B4-BE49-F238E27FC236}">
                    <a16:creationId xmlns:a16="http://schemas.microsoft.com/office/drawing/2014/main" id="{334E7055-0861-1BBF-7320-C62A0521B1B1}"/>
                  </a:ext>
                </a:extLst>
              </p:cNvPr>
              <p:cNvSpPr>
                <a:spLocks noChangeArrowheads="1"/>
              </p:cNvSpPr>
              <p:nvPr/>
            </p:nvSpPr>
            <p:spPr bwMode="auto">
              <a:xfrm>
                <a:off x="3422" y="2970"/>
                <a:ext cx="56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200</a:t>
                </a:r>
                <a:endParaRPr lang="pt-BR" altLang="pt-BR">
                  <a:solidFill>
                    <a:srgbClr val="FFFFFF"/>
                  </a:solidFill>
                  <a:latin typeface="Times New Roman" panose="02020603050405020304" pitchFamily="18" charset="0"/>
                </a:endParaRPr>
              </a:p>
            </p:txBody>
          </p:sp>
          <p:sp>
            <p:nvSpPr>
              <p:cNvPr id="156719" name="Rectangle 37">
                <a:extLst>
                  <a:ext uri="{FF2B5EF4-FFF2-40B4-BE49-F238E27FC236}">
                    <a16:creationId xmlns:a16="http://schemas.microsoft.com/office/drawing/2014/main" id="{8E935B77-3306-1FE9-B729-9EE2E7D4DE98}"/>
                  </a:ext>
                </a:extLst>
              </p:cNvPr>
              <p:cNvSpPr>
                <a:spLocks noChangeArrowheads="1"/>
              </p:cNvSpPr>
              <p:nvPr/>
            </p:nvSpPr>
            <p:spPr bwMode="auto">
              <a:xfrm>
                <a:off x="3422" y="2448"/>
                <a:ext cx="56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Limite</a:t>
                </a:r>
                <a:endParaRPr lang="pt-BR" altLang="pt-BR">
                  <a:latin typeface="Times New Roman" panose="02020603050405020304" pitchFamily="18" charset="0"/>
                </a:endParaRPr>
              </a:p>
            </p:txBody>
          </p:sp>
          <p:sp>
            <p:nvSpPr>
              <p:cNvPr id="156720" name="Rectangle 38">
                <a:extLst>
                  <a:ext uri="{FF2B5EF4-FFF2-40B4-BE49-F238E27FC236}">
                    <a16:creationId xmlns:a16="http://schemas.microsoft.com/office/drawing/2014/main" id="{12FA63C8-E3E9-E9A8-F20D-BE381F4D896F}"/>
                  </a:ext>
                </a:extLst>
              </p:cNvPr>
              <p:cNvSpPr>
                <a:spLocks noChangeArrowheads="1"/>
              </p:cNvSpPr>
              <p:nvPr/>
            </p:nvSpPr>
            <p:spPr bwMode="auto">
              <a:xfrm>
                <a:off x="3422" y="2753"/>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200</a:t>
                </a:r>
                <a:endParaRPr lang="pt-BR" altLang="pt-BR">
                  <a:solidFill>
                    <a:srgbClr val="FFFFFF"/>
                  </a:solidFill>
                  <a:latin typeface="Times New Roman" panose="02020603050405020304" pitchFamily="18" charset="0"/>
                </a:endParaRPr>
              </a:p>
            </p:txBody>
          </p:sp>
          <p:sp>
            <p:nvSpPr>
              <p:cNvPr id="156721" name="Rectangle 39">
                <a:extLst>
                  <a:ext uri="{FF2B5EF4-FFF2-40B4-BE49-F238E27FC236}">
                    <a16:creationId xmlns:a16="http://schemas.microsoft.com/office/drawing/2014/main" id="{11F5EB1E-7EE6-ACF3-44E4-2F6E410F45CE}"/>
                  </a:ext>
                </a:extLst>
              </p:cNvPr>
              <p:cNvSpPr>
                <a:spLocks noChangeArrowheads="1"/>
              </p:cNvSpPr>
              <p:nvPr/>
            </p:nvSpPr>
            <p:spPr bwMode="auto">
              <a:xfrm>
                <a:off x="3422" y="3188"/>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100</a:t>
                </a:r>
                <a:endParaRPr lang="pt-BR" altLang="pt-BR">
                  <a:solidFill>
                    <a:srgbClr val="FFFFFF"/>
                  </a:solidFill>
                  <a:latin typeface="Times New Roman" panose="02020603050405020304" pitchFamily="18" charset="0"/>
                </a:endParaRPr>
              </a:p>
            </p:txBody>
          </p:sp>
        </p:grpSp>
        <p:sp>
          <p:nvSpPr>
            <p:cNvPr id="156713" name="Text Box 40">
              <a:extLst>
                <a:ext uri="{FF2B5EF4-FFF2-40B4-BE49-F238E27FC236}">
                  <a16:creationId xmlns:a16="http://schemas.microsoft.com/office/drawing/2014/main" id="{7CC6E75A-FF65-44A9-A42B-C90C8409DC75}"/>
                </a:ext>
              </a:extLst>
            </p:cNvPr>
            <p:cNvSpPr txBox="1">
              <a:spLocks noChangeArrowheads="1"/>
            </p:cNvSpPr>
            <p:nvPr/>
          </p:nvSpPr>
          <p:spPr bwMode="auto">
            <a:xfrm>
              <a:off x="2832" y="29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solidFill>
                    <a:srgbClr val="FFFFFF"/>
                  </a:solidFill>
                  <a:latin typeface="Times New Roman" panose="02020603050405020304" pitchFamily="18" charset="0"/>
                </a:rPr>
                <a:t>6754</a:t>
              </a:r>
            </a:p>
          </p:txBody>
        </p:sp>
      </p:grpSp>
      <p:grpSp>
        <p:nvGrpSpPr>
          <p:cNvPr id="156696" name="Group 41">
            <a:extLst>
              <a:ext uri="{FF2B5EF4-FFF2-40B4-BE49-F238E27FC236}">
                <a16:creationId xmlns:a16="http://schemas.microsoft.com/office/drawing/2014/main" id="{15E90260-302A-712E-C85D-EFBD88646678}"/>
              </a:ext>
            </a:extLst>
          </p:cNvPr>
          <p:cNvGrpSpPr>
            <a:grpSpLocks/>
          </p:cNvGrpSpPr>
          <p:nvPr/>
        </p:nvGrpSpPr>
        <p:grpSpPr bwMode="auto">
          <a:xfrm>
            <a:off x="5943600" y="5257800"/>
            <a:ext cx="2057400" cy="1181100"/>
            <a:chOff x="4368" y="2811"/>
            <a:chExt cx="1296" cy="744"/>
          </a:xfrm>
        </p:grpSpPr>
        <p:sp>
          <p:nvSpPr>
            <p:cNvPr id="156705" name="Rectangle 42">
              <a:extLst>
                <a:ext uri="{FF2B5EF4-FFF2-40B4-BE49-F238E27FC236}">
                  <a16:creationId xmlns:a16="http://schemas.microsoft.com/office/drawing/2014/main" id="{8958019C-83AC-8619-7A62-FFBB69BA76AC}"/>
                </a:ext>
              </a:extLst>
            </p:cNvPr>
            <p:cNvSpPr>
              <a:spLocks noChangeArrowheads="1"/>
            </p:cNvSpPr>
            <p:nvPr/>
          </p:nvSpPr>
          <p:spPr bwMode="auto">
            <a:xfrm>
              <a:off x="4368" y="2811"/>
              <a:ext cx="69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solidFill>
                  <a:srgbClr val="FFFFFF"/>
                </a:solidFill>
                <a:latin typeface="Times New Roman" panose="02020603050405020304" pitchFamily="18" charset="0"/>
              </a:endParaRPr>
            </a:p>
          </p:txBody>
        </p:sp>
        <p:sp>
          <p:nvSpPr>
            <p:cNvPr id="156706" name="Rectangle 43">
              <a:extLst>
                <a:ext uri="{FF2B5EF4-FFF2-40B4-BE49-F238E27FC236}">
                  <a16:creationId xmlns:a16="http://schemas.microsoft.com/office/drawing/2014/main" id="{95840545-B847-DBF5-B808-EEF47DE60991}"/>
                </a:ext>
              </a:extLst>
            </p:cNvPr>
            <p:cNvSpPr>
              <a:spLocks noChangeArrowheads="1"/>
            </p:cNvSpPr>
            <p:nvPr/>
          </p:nvSpPr>
          <p:spPr bwMode="auto">
            <a:xfrm>
              <a:off x="5102" y="2811"/>
              <a:ext cx="56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Juros</a:t>
              </a:r>
              <a:endParaRPr lang="pt-BR" altLang="pt-BR">
                <a:latin typeface="Times New Roman" panose="02020603050405020304" pitchFamily="18" charset="0"/>
              </a:endParaRPr>
            </a:p>
          </p:txBody>
        </p:sp>
        <p:grpSp>
          <p:nvGrpSpPr>
            <p:cNvPr id="156707" name="Group 44">
              <a:extLst>
                <a:ext uri="{FF2B5EF4-FFF2-40B4-BE49-F238E27FC236}">
                  <a16:creationId xmlns:a16="http://schemas.microsoft.com/office/drawing/2014/main" id="{B6E9F8B1-78CA-7781-66C0-DA475A0014E1}"/>
                </a:ext>
              </a:extLst>
            </p:cNvPr>
            <p:cNvGrpSpPr>
              <a:grpSpLocks/>
            </p:cNvGrpSpPr>
            <p:nvPr/>
          </p:nvGrpSpPr>
          <p:grpSpPr bwMode="auto">
            <a:xfrm>
              <a:off x="4368" y="3120"/>
              <a:ext cx="1296" cy="435"/>
              <a:chOff x="4368" y="3405"/>
              <a:chExt cx="1296" cy="435"/>
            </a:xfrm>
          </p:grpSpPr>
          <p:sp>
            <p:nvSpPr>
              <p:cNvPr id="156708" name="Rectangle 45">
                <a:extLst>
                  <a:ext uri="{FF2B5EF4-FFF2-40B4-BE49-F238E27FC236}">
                    <a16:creationId xmlns:a16="http://schemas.microsoft.com/office/drawing/2014/main" id="{ECF05C2E-B077-B4B6-BABA-1606555FE297}"/>
                  </a:ext>
                </a:extLst>
              </p:cNvPr>
              <p:cNvSpPr>
                <a:spLocks noChangeArrowheads="1"/>
              </p:cNvSpPr>
              <p:nvPr/>
            </p:nvSpPr>
            <p:spPr bwMode="auto">
              <a:xfrm>
                <a:off x="4368" y="3405"/>
                <a:ext cx="69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3298</a:t>
                </a:r>
              </a:p>
            </p:txBody>
          </p:sp>
          <p:sp>
            <p:nvSpPr>
              <p:cNvPr id="156709" name="Rectangle 46">
                <a:extLst>
                  <a:ext uri="{FF2B5EF4-FFF2-40B4-BE49-F238E27FC236}">
                    <a16:creationId xmlns:a16="http://schemas.microsoft.com/office/drawing/2014/main" id="{2CA12D4B-1597-9CD6-484D-F3178EC66665}"/>
                  </a:ext>
                </a:extLst>
              </p:cNvPr>
              <p:cNvSpPr>
                <a:spLocks noChangeArrowheads="1"/>
              </p:cNvSpPr>
              <p:nvPr/>
            </p:nvSpPr>
            <p:spPr bwMode="auto">
              <a:xfrm>
                <a:off x="4368" y="3623"/>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3212</a:t>
                </a:r>
              </a:p>
            </p:txBody>
          </p:sp>
          <p:sp>
            <p:nvSpPr>
              <p:cNvPr id="156710" name="Rectangle 47">
                <a:extLst>
                  <a:ext uri="{FF2B5EF4-FFF2-40B4-BE49-F238E27FC236}">
                    <a16:creationId xmlns:a16="http://schemas.microsoft.com/office/drawing/2014/main" id="{5F5E6AC4-E9B2-F6AC-6A91-DA9E5E927BFA}"/>
                  </a:ext>
                </a:extLst>
              </p:cNvPr>
              <p:cNvSpPr>
                <a:spLocks noChangeArrowheads="1"/>
              </p:cNvSpPr>
              <p:nvPr/>
            </p:nvSpPr>
            <p:spPr bwMode="auto">
              <a:xfrm>
                <a:off x="5102" y="3405"/>
                <a:ext cx="56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3%</a:t>
                </a:r>
                <a:endParaRPr lang="pt-BR" altLang="pt-BR">
                  <a:solidFill>
                    <a:srgbClr val="FFFFFF"/>
                  </a:solidFill>
                  <a:latin typeface="Times New Roman" panose="02020603050405020304" pitchFamily="18" charset="0"/>
                </a:endParaRPr>
              </a:p>
            </p:txBody>
          </p:sp>
          <p:sp>
            <p:nvSpPr>
              <p:cNvPr id="156711" name="Rectangle 48">
                <a:extLst>
                  <a:ext uri="{FF2B5EF4-FFF2-40B4-BE49-F238E27FC236}">
                    <a16:creationId xmlns:a16="http://schemas.microsoft.com/office/drawing/2014/main" id="{71317061-075C-02EB-707E-6EAAC4E45F02}"/>
                  </a:ext>
                </a:extLst>
              </p:cNvPr>
              <p:cNvSpPr>
                <a:spLocks noChangeArrowheads="1"/>
              </p:cNvSpPr>
              <p:nvPr/>
            </p:nvSpPr>
            <p:spPr bwMode="auto">
              <a:xfrm>
                <a:off x="5102" y="3623"/>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5%</a:t>
                </a:r>
              </a:p>
            </p:txBody>
          </p:sp>
        </p:grpSp>
      </p:grpSp>
      <p:sp>
        <p:nvSpPr>
          <p:cNvPr id="156697" name="Text Box 49">
            <a:extLst>
              <a:ext uri="{FF2B5EF4-FFF2-40B4-BE49-F238E27FC236}">
                <a16:creationId xmlns:a16="http://schemas.microsoft.com/office/drawing/2014/main" id="{0EE31AE6-C3C6-F12B-49FE-C5273A142053}"/>
              </a:ext>
            </a:extLst>
          </p:cNvPr>
          <p:cNvSpPr txBox="1">
            <a:spLocks noChangeArrowheads="1"/>
          </p:cNvSpPr>
          <p:nvPr/>
        </p:nvSpPr>
        <p:spPr bwMode="auto">
          <a:xfrm>
            <a:off x="9296400" y="3276601"/>
            <a:ext cx="1676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solidFill>
                  <a:srgbClr val="FF00FF"/>
                </a:solidFill>
                <a:latin typeface="Times New Roman" panose="02020603050405020304" pitchFamily="18" charset="0"/>
              </a:rPr>
              <a:t>Conta</a:t>
            </a:r>
          </a:p>
          <a:p>
            <a:pPr algn="ctr"/>
            <a:r>
              <a:rPr lang="pt-BR" altLang="pt-BR">
                <a:solidFill>
                  <a:srgbClr val="FF00FF"/>
                </a:solidFill>
                <a:latin typeface="Times New Roman" panose="02020603050405020304" pitchFamily="18" charset="0"/>
              </a:rPr>
              <a:t>Corrente       </a:t>
            </a:r>
            <a:endParaRPr lang="pt-BR" altLang="pt-BR" sz="2000">
              <a:solidFill>
                <a:srgbClr val="FF00FF"/>
              </a:solidFill>
              <a:latin typeface="Times New Roman" panose="02020603050405020304" pitchFamily="18" charset="0"/>
            </a:endParaRPr>
          </a:p>
        </p:txBody>
      </p:sp>
      <p:sp>
        <p:nvSpPr>
          <p:cNvPr id="156698" name="Text Box 50">
            <a:extLst>
              <a:ext uri="{FF2B5EF4-FFF2-40B4-BE49-F238E27FC236}">
                <a16:creationId xmlns:a16="http://schemas.microsoft.com/office/drawing/2014/main" id="{6EC6A1E3-0BC6-B61E-C612-596556CF54AE}"/>
              </a:ext>
            </a:extLst>
          </p:cNvPr>
          <p:cNvSpPr txBox="1">
            <a:spLocks noChangeArrowheads="1"/>
          </p:cNvSpPr>
          <p:nvPr/>
        </p:nvSpPr>
        <p:spPr bwMode="auto">
          <a:xfrm>
            <a:off x="9144000" y="5715001"/>
            <a:ext cx="2057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Conta</a:t>
            </a:r>
          </a:p>
          <a:p>
            <a:r>
              <a:rPr lang="pt-BR" altLang="pt-BR">
                <a:solidFill>
                  <a:srgbClr val="FF00FF"/>
                </a:solidFill>
                <a:latin typeface="Times New Roman" panose="02020603050405020304" pitchFamily="18" charset="0"/>
              </a:rPr>
              <a:t>  Poupança       </a:t>
            </a:r>
            <a:endParaRPr lang="pt-BR" altLang="pt-BR" sz="2000">
              <a:solidFill>
                <a:srgbClr val="FF00FF"/>
              </a:solidFill>
              <a:latin typeface="Times New Roman" panose="02020603050405020304" pitchFamily="18" charset="0"/>
            </a:endParaRPr>
          </a:p>
        </p:txBody>
      </p:sp>
      <p:sp>
        <p:nvSpPr>
          <p:cNvPr id="156699" name="AutoShape 51">
            <a:extLst>
              <a:ext uri="{FF2B5EF4-FFF2-40B4-BE49-F238E27FC236}">
                <a16:creationId xmlns:a16="http://schemas.microsoft.com/office/drawing/2014/main" id="{83E842F3-C462-E42F-C6B5-597086158556}"/>
              </a:ext>
            </a:extLst>
          </p:cNvPr>
          <p:cNvSpPr>
            <a:spLocks/>
          </p:cNvSpPr>
          <p:nvPr/>
        </p:nvSpPr>
        <p:spPr bwMode="auto">
          <a:xfrm rot="10842883">
            <a:off x="8993189" y="2514600"/>
            <a:ext cx="465137" cy="1981200"/>
          </a:xfrm>
          <a:prstGeom prst="leftBrace">
            <a:avLst>
              <a:gd name="adj1" fmla="val 35495"/>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6700" name="AutoShape 52">
            <a:extLst>
              <a:ext uri="{FF2B5EF4-FFF2-40B4-BE49-F238E27FC236}">
                <a16:creationId xmlns:a16="http://schemas.microsoft.com/office/drawing/2014/main" id="{008FB371-609F-BFDA-014D-1DFFE75BD2CC}"/>
              </a:ext>
            </a:extLst>
          </p:cNvPr>
          <p:cNvSpPr>
            <a:spLocks/>
          </p:cNvSpPr>
          <p:nvPr/>
        </p:nvSpPr>
        <p:spPr bwMode="auto">
          <a:xfrm rot="10739157">
            <a:off x="8983664" y="5105400"/>
            <a:ext cx="388937" cy="1600200"/>
          </a:xfrm>
          <a:prstGeom prst="leftBrace">
            <a:avLst>
              <a:gd name="adj1" fmla="val 34286"/>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6701" name="Rectangle 53">
            <a:extLst>
              <a:ext uri="{FF2B5EF4-FFF2-40B4-BE49-F238E27FC236}">
                <a16:creationId xmlns:a16="http://schemas.microsoft.com/office/drawing/2014/main" id="{F63A7368-9DB6-B035-14A7-6068D0749206}"/>
              </a:ext>
            </a:extLst>
          </p:cNvPr>
          <p:cNvSpPr>
            <a:spLocks noChangeArrowheads="1"/>
          </p:cNvSpPr>
          <p:nvPr/>
        </p:nvSpPr>
        <p:spPr bwMode="auto">
          <a:xfrm>
            <a:off x="8077201" y="6086476"/>
            <a:ext cx="89217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2090</a:t>
            </a:r>
            <a:endParaRPr lang="pt-BR" altLang="pt-BR">
              <a:solidFill>
                <a:srgbClr val="FFFFFF"/>
              </a:solidFill>
              <a:latin typeface="Times New Roman" panose="02020603050405020304" pitchFamily="18" charset="0"/>
            </a:endParaRPr>
          </a:p>
        </p:txBody>
      </p:sp>
      <p:sp>
        <p:nvSpPr>
          <p:cNvPr id="156702" name="Rectangle 54">
            <a:extLst>
              <a:ext uri="{FF2B5EF4-FFF2-40B4-BE49-F238E27FC236}">
                <a16:creationId xmlns:a16="http://schemas.microsoft.com/office/drawing/2014/main" id="{EAE1873C-4F57-69CA-2A94-C5A6FF22F355}"/>
              </a:ext>
            </a:extLst>
          </p:cNvPr>
          <p:cNvSpPr>
            <a:spLocks noChangeArrowheads="1"/>
          </p:cNvSpPr>
          <p:nvPr/>
        </p:nvSpPr>
        <p:spPr bwMode="auto">
          <a:xfrm>
            <a:off x="8077201" y="5257800"/>
            <a:ext cx="892175"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Saldo</a:t>
            </a:r>
            <a:endParaRPr lang="pt-BR" altLang="pt-BR">
              <a:latin typeface="Times New Roman" panose="02020603050405020304" pitchFamily="18" charset="0"/>
            </a:endParaRPr>
          </a:p>
        </p:txBody>
      </p:sp>
      <p:sp>
        <p:nvSpPr>
          <p:cNvPr id="156703" name="Rectangle 55">
            <a:extLst>
              <a:ext uri="{FF2B5EF4-FFF2-40B4-BE49-F238E27FC236}">
                <a16:creationId xmlns:a16="http://schemas.microsoft.com/office/drawing/2014/main" id="{56E018CC-F527-4850-D937-0C8A8F9412FA}"/>
              </a:ext>
            </a:extLst>
          </p:cNvPr>
          <p:cNvSpPr>
            <a:spLocks noChangeArrowheads="1"/>
          </p:cNvSpPr>
          <p:nvPr/>
        </p:nvSpPr>
        <p:spPr bwMode="auto">
          <a:xfrm>
            <a:off x="8077201" y="5741989"/>
            <a:ext cx="892175"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solidFill>
                  <a:srgbClr val="FFFFFF"/>
                </a:solidFill>
                <a:latin typeface="Times New Roman" panose="02020603050405020304" pitchFamily="18" charset="0"/>
              </a:rPr>
              <a:t>238</a:t>
            </a:r>
            <a:endParaRPr lang="pt-BR" altLang="pt-BR">
              <a:solidFill>
                <a:srgbClr val="FFFFFF"/>
              </a:solidFill>
              <a:latin typeface="Times New Roman" panose="02020603050405020304" pitchFamily="18" charset="0"/>
            </a:endParaRPr>
          </a:p>
        </p:txBody>
      </p:sp>
      <p:sp>
        <p:nvSpPr>
          <p:cNvPr id="156704" name="TextBox 55">
            <a:extLst>
              <a:ext uri="{FF2B5EF4-FFF2-40B4-BE49-F238E27FC236}">
                <a16:creationId xmlns:a16="http://schemas.microsoft.com/office/drawing/2014/main" id="{0F980B0D-8A7B-3C47-5D35-52DF99A7D56A}"/>
              </a:ext>
            </a:extLst>
          </p:cNvPr>
          <p:cNvSpPr txBox="1">
            <a:spLocks noChangeArrowheads="1"/>
          </p:cNvSpPr>
          <p:nvPr/>
        </p:nvSpPr>
        <p:spPr bwMode="auto">
          <a:xfrm>
            <a:off x="3381375" y="4324351"/>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4B17024D-3A2C-D549-A321-52D18518D5FF}"/>
              </a:ext>
            </a:extLst>
          </p:cNvPr>
          <p:cNvSpPr>
            <a:spLocks noChangeArrowheads="1"/>
          </p:cNvSpPr>
          <p:nvPr/>
        </p:nvSpPr>
        <p:spPr bwMode="auto">
          <a:xfrm>
            <a:off x="1981200" y="296863"/>
            <a:ext cx="830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MER   </a:t>
            </a:r>
            <a:r>
              <a:rPr lang="pt-BR" altLang="pt-BR" sz="4800" b="1">
                <a:solidFill>
                  <a:srgbClr val="0000FF"/>
                </a:solidFill>
                <a:latin typeface="Signet Roundhand" pitchFamily="66" charset="0"/>
                <a:sym typeface="Symbol" panose="05050102010706020507" pitchFamily="18" charset="2"/>
              </a:rPr>
              <a:t> Tabelas</a:t>
            </a:r>
            <a:r>
              <a:rPr lang="pt-BR" altLang="pt-BR" sz="4800" b="1">
                <a:solidFill>
                  <a:srgbClr val="0000FF"/>
                </a:solidFill>
                <a:latin typeface="Signet Roundhand" pitchFamily="66" charset="0"/>
              </a:rPr>
              <a:t> </a:t>
            </a:r>
            <a:endParaRPr lang="pt-BR" altLang="pt-BR" sz="4400">
              <a:solidFill>
                <a:srgbClr val="0000FF"/>
              </a:solidFill>
            </a:endParaRPr>
          </a:p>
        </p:txBody>
      </p:sp>
      <p:sp>
        <p:nvSpPr>
          <p:cNvPr id="158723" name="Text Box 3">
            <a:extLst>
              <a:ext uri="{FF2B5EF4-FFF2-40B4-BE49-F238E27FC236}">
                <a16:creationId xmlns:a16="http://schemas.microsoft.com/office/drawing/2014/main" id="{B3F91368-3FE8-54F5-55E9-6FC4763BC059}"/>
              </a:ext>
            </a:extLst>
          </p:cNvPr>
          <p:cNvSpPr txBox="1">
            <a:spLocks noChangeArrowheads="1"/>
          </p:cNvSpPr>
          <p:nvPr/>
        </p:nvSpPr>
        <p:spPr bwMode="auto">
          <a:xfrm>
            <a:off x="1524000" y="830263"/>
            <a:ext cx="914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pt-BR" altLang="pt-BR" sz="2800" b="1" i="1" u="sng">
                <a:solidFill>
                  <a:schemeClr val="hlink"/>
                </a:solidFill>
                <a:latin typeface="Lucida Casual" pitchFamily="66" charset="0"/>
              </a:rPr>
              <a:t>Generalização / Especialização</a:t>
            </a:r>
            <a:endParaRPr lang="pt-BR" altLang="pt-BR" sz="2800">
              <a:solidFill>
                <a:schemeClr val="hlink"/>
              </a:solidFill>
              <a:latin typeface="Arial" panose="020B0604020202020204" pitchFamily="34" charset="0"/>
            </a:endParaRPr>
          </a:p>
        </p:txBody>
      </p:sp>
      <p:sp>
        <p:nvSpPr>
          <p:cNvPr id="158724" name="AutoShape 4">
            <a:extLst>
              <a:ext uri="{FF2B5EF4-FFF2-40B4-BE49-F238E27FC236}">
                <a16:creationId xmlns:a16="http://schemas.microsoft.com/office/drawing/2014/main" id="{F5925B36-F7C1-81E1-780C-F470DD6D5D00}"/>
              </a:ext>
            </a:extLst>
          </p:cNvPr>
          <p:cNvSpPr>
            <a:spLocks/>
          </p:cNvSpPr>
          <p:nvPr/>
        </p:nvSpPr>
        <p:spPr bwMode="auto">
          <a:xfrm rot="10855733">
            <a:off x="9220200" y="1973263"/>
            <a:ext cx="541338" cy="2362200"/>
          </a:xfrm>
          <a:prstGeom prst="leftBrace">
            <a:avLst>
              <a:gd name="adj1" fmla="val 36364"/>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8725" name="Text Box 5">
            <a:extLst>
              <a:ext uri="{FF2B5EF4-FFF2-40B4-BE49-F238E27FC236}">
                <a16:creationId xmlns:a16="http://schemas.microsoft.com/office/drawing/2014/main" id="{DFEB4BCF-0B76-79C6-B6DD-7668ADD17939}"/>
              </a:ext>
            </a:extLst>
          </p:cNvPr>
          <p:cNvSpPr txBox="1">
            <a:spLocks noChangeArrowheads="1"/>
          </p:cNvSpPr>
          <p:nvPr/>
        </p:nvSpPr>
        <p:spPr bwMode="auto">
          <a:xfrm>
            <a:off x="9542464" y="2963863"/>
            <a:ext cx="1201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Conta       </a:t>
            </a:r>
            <a:endParaRPr lang="pt-BR" altLang="pt-BR" sz="2000">
              <a:solidFill>
                <a:srgbClr val="FF00FF"/>
              </a:solidFill>
              <a:latin typeface="Times New Roman" panose="02020603050405020304" pitchFamily="18" charset="0"/>
            </a:endParaRPr>
          </a:p>
        </p:txBody>
      </p:sp>
      <p:grpSp>
        <p:nvGrpSpPr>
          <p:cNvPr id="158726" name="Group 6">
            <a:extLst>
              <a:ext uri="{FF2B5EF4-FFF2-40B4-BE49-F238E27FC236}">
                <a16:creationId xmlns:a16="http://schemas.microsoft.com/office/drawing/2014/main" id="{3EB61E2A-2EBD-146F-863D-F8F7D76C8411}"/>
              </a:ext>
            </a:extLst>
          </p:cNvPr>
          <p:cNvGrpSpPr>
            <a:grpSpLocks/>
          </p:cNvGrpSpPr>
          <p:nvPr/>
        </p:nvGrpSpPr>
        <p:grpSpPr bwMode="auto">
          <a:xfrm>
            <a:off x="7086600" y="2049463"/>
            <a:ext cx="2057400" cy="2209800"/>
            <a:chOff x="3504" y="960"/>
            <a:chExt cx="1296" cy="1392"/>
          </a:xfrm>
        </p:grpSpPr>
        <p:grpSp>
          <p:nvGrpSpPr>
            <p:cNvPr id="158768" name="Group 7">
              <a:extLst>
                <a:ext uri="{FF2B5EF4-FFF2-40B4-BE49-F238E27FC236}">
                  <a16:creationId xmlns:a16="http://schemas.microsoft.com/office/drawing/2014/main" id="{9B602304-36E8-9728-C466-1FDE408E5CAE}"/>
                </a:ext>
              </a:extLst>
            </p:cNvPr>
            <p:cNvGrpSpPr>
              <a:grpSpLocks/>
            </p:cNvGrpSpPr>
            <p:nvPr/>
          </p:nvGrpSpPr>
          <p:grpSpPr bwMode="auto">
            <a:xfrm>
              <a:off x="3504" y="960"/>
              <a:ext cx="1296" cy="1392"/>
              <a:chOff x="3585" y="1488"/>
              <a:chExt cx="997" cy="1441"/>
            </a:xfrm>
          </p:grpSpPr>
          <p:grpSp>
            <p:nvGrpSpPr>
              <p:cNvPr id="158770" name="Group 8">
                <a:extLst>
                  <a:ext uri="{FF2B5EF4-FFF2-40B4-BE49-F238E27FC236}">
                    <a16:creationId xmlns:a16="http://schemas.microsoft.com/office/drawing/2014/main" id="{8A4EB1BD-52B5-DF0F-CD56-EAEF1221F041}"/>
                  </a:ext>
                </a:extLst>
              </p:cNvPr>
              <p:cNvGrpSpPr>
                <a:grpSpLocks/>
              </p:cNvGrpSpPr>
              <p:nvPr/>
            </p:nvGrpSpPr>
            <p:grpSpPr bwMode="auto">
              <a:xfrm>
                <a:off x="3585" y="1488"/>
                <a:ext cx="532" cy="1441"/>
                <a:chOff x="2736" y="1920"/>
                <a:chExt cx="864" cy="1536"/>
              </a:xfrm>
            </p:grpSpPr>
            <p:sp>
              <p:nvSpPr>
                <p:cNvPr id="158778" name="Rectangle 9">
                  <a:extLst>
                    <a:ext uri="{FF2B5EF4-FFF2-40B4-BE49-F238E27FC236}">
                      <a16:creationId xmlns:a16="http://schemas.microsoft.com/office/drawing/2014/main" id="{E80D7E97-A957-FA0E-F61D-356553615089}"/>
                    </a:ext>
                  </a:extLst>
                </p:cNvPr>
                <p:cNvSpPr>
                  <a:spLocks noChangeArrowheads="1"/>
                </p:cNvSpPr>
                <p:nvPr/>
              </p:nvSpPr>
              <p:spPr bwMode="auto">
                <a:xfrm>
                  <a:off x="2736"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latin typeface="Times New Roman" panose="02020603050405020304" pitchFamily="18" charset="0"/>
                  </a:endParaRPr>
                </a:p>
              </p:txBody>
            </p:sp>
            <p:sp>
              <p:nvSpPr>
                <p:cNvPr id="158779" name="Rectangle 10">
                  <a:extLst>
                    <a:ext uri="{FF2B5EF4-FFF2-40B4-BE49-F238E27FC236}">
                      <a16:creationId xmlns:a16="http://schemas.microsoft.com/office/drawing/2014/main" id="{748A9111-0A13-5648-7448-424F8A8F6CCA}"/>
                    </a:ext>
                  </a:extLst>
                </p:cNvPr>
                <p:cNvSpPr>
                  <a:spLocks noChangeArrowheads="1"/>
                </p:cNvSpPr>
                <p:nvPr/>
              </p:nvSpPr>
              <p:spPr bwMode="auto">
                <a:xfrm>
                  <a:off x="2736"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58780" name="Rectangle 11">
                  <a:extLst>
                    <a:ext uri="{FF2B5EF4-FFF2-40B4-BE49-F238E27FC236}">
                      <a16:creationId xmlns:a16="http://schemas.microsoft.com/office/drawing/2014/main" id="{6FBECFF8-1475-49C1-3F99-15DCBC33F50C}"/>
                    </a:ext>
                  </a:extLst>
                </p:cNvPr>
                <p:cNvSpPr>
                  <a:spLocks noChangeArrowheads="1"/>
                </p:cNvSpPr>
                <p:nvPr/>
              </p:nvSpPr>
              <p:spPr bwMode="auto">
                <a:xfrm>
                  <a:off x="2736"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0986</a:t>
                  </a:r>
                </a:p>
              </p:txBody>
            </p:sp>
            <p:sp>
              <p:nvSpPr>
                <p:cNvPr id="158781" name="Rectangle 12">
                  <a:extLst>
                    <a:ext uri="{FF2B5EF4-FFF2-40B4-BE49-F238E27FC236}">
                      <a16:creationId xmlns:a16="http://schemas.microsoft.com/office/drawing/2014/main" id="{759004F3-8BD0-4DAF-E839-C82B67F52899}"/>
                    </a:ext>
                  </a:extLst>
                </p:cNvPr>
                <p:cNvSpPr>
                  <a:spLocks noChangeArrowheads="1"/>
                </p:cNvSpPr>
                <p:nvPr/>
              </p:nvSpPr>
              <p:spPr bwMode="auto">
                <a:xfrm>
                  <a:off x="2736"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 </a:t>
                  </a:r>
                  <a:r>
                    <a:rPr lang="pt-BR" altLang="pt-BR" sz="2000" b="1">
                      <a:solidFill>
                        <a:srgbClr val="FF9900"/>
                      </a:solidFill>
                      <a:latin typeface="Times New Roman" panose="02020603050405020304" pitchFamily="18" charset="0"/>
                    </a:rPr>
                    <a:t>9867</a:t>
                  </a:r>
                </a:p>
              </p:txBody>
            </p:sp>
            <p:sp>
              <p:nvSpPr>
                <p:cNvPr id="158782" name="Rectangle 13">
                  <a:extLst>
                    <a:ext uri="{FF2B5EF4-FFF2-40B4-BE49-F238E27FC236}">
                      <a16:creationId xmlns:a16="http://schemas.microsoft.com/office/drawing/2014/main" id="{9F913B20-9478-F482-CCD6-A9890B3059CD}"/>
                    </a:ext>
                  </a:extLst>
                </p:cNvPr>
                <p:cNvSpPr>
                  <a:spLocks noChangeArrowheads="1"/>
                </p:cNvSpPr>
                <p:nvPr/>
              </p:nvSpPr>
              <p:spPr bwMode="auto">
                <a:xfrm>
                  <a:off x="2736"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FF9900"/>
                      </a:solidFill>
                      <a:latin typeface="Times New Roman" panose="02020603050405020304" pitchFamily="18" charset="0"/>
                    </a:rPr>
                    <a:t>3298</a:t>
                  </a:r>
                </a:p>
              </p:txBody>
            </p:sp>
            <p:sp>
              <p:nvSpPr>
                <p:cNvPr id="158783" name="Rectangle 14">
                  <a:extLst>
                    <a:ext uri="{FF2B5EF4-FFF2-40B4-BE49-F238E27FC236}">
                      <a16:creationId xmlns:a16="http://schemas.microsoft.com/office/drawing/2014/main" id="{F192F459-98EE-5378-563F-4099907A8EF7}"/>
                    </a:ext>
                  </a:extLst>
                </p:cNvPr>
                <p:cNvSpPr>
                  <a:spLocks noChangeArrowheads="1"/>
                </p:cNvSpPr>
                <p:nvPr/>
              </p:nvSpPr>
              <p:spPr bwMode="auto">
                <a:xfrm>
                  <a:off x="2736"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3212</a:t>
                  </a:r>
                </a:p>
              </p:txBody>
            </p:sp>
          </p:grpSp>
          <p:grpSp>
            <p:nvGrpSpPr>
              <p:cNvPr id="158771" name="Group 15">
                <a:extLst>
                  <a:ext uri="{FF2B5EF4-FFF2-40B4-BE49-F238E27FC236}">
                    <a16:creationId xmlns:a16="http://schemas.microsoft.com/office/drawing/2014/main" id="{40F86549-6C80-EC24-2957-60E8F815DA3B}"/>
                  </a:ext>
                </a:extLst>
              </p:cNvPr>
              <p:cNvGrpSpPr>
                <a:grpSpLocks/>
              </p:cNvGrpSpPr>
              <p:nvPr/>
            </p:nvGrpSpPr>
            <p:grpSpPr bwMode="auto">
              <a:xfrm>
                <a:off x="4150" y="1488"/>
                <a:ext cx="432" cy="1441"/>
                <a:chOff x="3648" y="1920"/>
                <a:chExt cx="864" cy="1536"/>
              </a:xfrm>
            </p:grpSpPr>
            <p:sp>
              <p:nvSpPr>
                <p:cNvPr id="158772" name="Rectangle 16">
                  <a:extLst>
                    <a:ext uri="{FF2B5EF4-FFF2-40B4-BE49-F238E27FC236}">
                      <a16:creationId xmlns:a16="http://schemas.microsoft.com/office/drawing/2014/main" id="{9E793FCB-83B5-920C-8C1E-D53C92DB2456}"/>
                    </a:ext>
                  </a:extLst>
                </p:cNvPr>
                <p:cNvSpPr>
                  <a:spLocks noChangeArrowheads="1"/>
                </p:cNvSpPr>
                <p:nvPr/>
              </p:nvSpPr>
              <p:spPr bwMode="auto">
                <a:xfrm>
                  <a:off x="3648"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2256</a:t>
                  </a:r>
                  <a:endParaRPr lang="pt-BR" altLang="pt-BR">
                    <a:latin typeface="Times New Roman" panose="02020603050405020304" pitchFamily="18" charset="0"/>
                  </a:endParaRPr>
                </a:p>
              </p:txBody>
            </p:sp>
            <p:sp>
              <p:nvSpPr>
                <p:cNvPr id="158773" name="Rectangle 17">
                  <a:extLst>
                    <a:ext uri="{FF2B5EF4-FFF2-40B4-BE49-F238E27FC236}">
                      <a16:creationId xmlns:a16="http://schemas.microsoft.com/office/drawing/2014/main" id="{68FD1BD6-E1F9-9C17-848B-F6C389C6DC3D}"/>
                    </a:ext>
                  </a:extLst>
                </p:cNvPr>
                <p:cNvSpPr>
                  <a:spLocks noChangeArrowheads="1"/>
                </p:cNvSpPr>
                <p:nvPr/>
              </p:nvSpPr>
              <p:spPr bwMode="auto">
                <a:xfrm>
                  <a:off x="3648"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Saldo</a:t>
                  </a:r>
                  <a:endParaRPr lang="pt-BR" altLang="pt-BR">
                    <a:latin typeface="Times New Roman" panose="02020603050405020304" pitchFamily="18" charset="0"/>
                  </a:endParaRPr>
                </a:p>
              </p:txBody>
            </p:sp>
            <p:sp>
              <p:nvSpPr>
                <p:cNvPr id="158774" name="Rectangle 18">
                  <a:extLst>
                    <a:ext uri="{FF2B5EF4-FFF2-40B4-BE49-F238E27FC236}">
                      <a16:creationId xmlns:a16="http://schemas.microsoft.com/office/drawing/2014/main" id="{56E21860-322F-DC3B-6BFD-060398F07548}"/>
                    </a:ext>
                  </a:extLst>
                </p:cNvPr>
                <p:cNvSpPr>
                  <a:spLocks noChangeArrowheads="1"/>
                </p:cNvSpPr>
                <p:nvPr/>
              </p:nvSpPr>
              <p:spPr bwMode="auto">
                <a:xfrm>
                  <a:off x="3648"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2290</a:t>
                  </a:r>
                  <a:endParaRPr lang="pt-BR" altLang="pt-BR">
                    <a:latin typeface="Times New Roman" panose="02020603050405020304" pitchFamily="18" charset="0"/>
                  </a:endParaRPr>
                </a:p>
              </p:txBody>
            </p:sp>
            <p:sp>
              <p:nvSpPr>
                <p:cNvPr id="158775" name="Rectangle 19">
                  <a:extLst>
                    <a:ext uri="{FF2B5EF4-FFF2-40B4-BE49-F238E27FC236}">
                      <a16:creationId xmlns:a16="http://schemas.microsoft.com/office/drawing/2014/main" id="{10466591-5A53-C7D8-9A42-6AAC05D2E1E3}"/>
                    </a:ext>
                  </a:extLst>
                </p:cNvPr>
                <p:cNvSpPr>
                  <a:spLocks noChangeArrowheads="1"/>
                </p:cNvSpPr>
                <p:nvPr/>
              </p:nvSpPr>
              <p:spPr bwMode="auto">
                <a:xfrm>
                  <a:off x="3648"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FF9900"/>
                      </a:solidFill>
                      <a:latin typeface="Times New Roman" panose="02020603050405020304" pitchFamily="18" charset="0"/>
                    </a:rPr>
                    <a:t>4890</a:t>
                  </a:r>
                  <a:endParaRPr lang="pt-BR" altLang="pt-BR" b="1">
                    <a:solidFill>
                      <a:srgbClr val="FF9900"/>
                    </a:solidFill>
                    <a:latin typeface="Times New Roman" panose="02020603050405020304" pitchFamily="18" charset="0"/>
                  </a:endParaRPr>
                </a:p>
              </p:txBody>
            </p:sp>
            <p:sp>
              <p:nvSpPr>
                <p:cNvPr id="158776" name="Rectangle 20">
                  <a:extLst>
                    <a:ext uri="{FF2B5EF4-FFF2-40B4-BE49-F238E27FC236}">
                      <a16:creationId xmlns:a16="http://schemas.microsoft.com/office/drawing/2014/main" id="{A7CCCF8A-BA0D-53B5-21E1-12DA51699ADB}"/>
                    </a:ext>
                  </a:extLst>
                </p:cNvPr>
                <p:cNvSpPr>
                  <a:spLocks noChangeArrowheads="1"/>
                </p:cNvSpPr>
                <p:nvPr/>
              </p:nvSpPr>
              <p:spPr bwMode="auto">
                <a:xfrm>
                  <a:off x="3648"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FF9900"/>
                      </a:solidFill>
                      <a:latin typeface="Times New Roman" panose="02020603050405020304" pitchFamily="18" charset="0"/>
                    </a:rPr>
                    <a:t>238</a:t>
                  </a:r>
                  <a:endParaRPr lang="pt-BR" altLang="pt-BR" b="1">
                    <a:solidFill>
                      <a:srgbClr val="FF9900"/>
                    </a:solidFill>
                    <a:latin typeface="Times New Roman" panose="02020603050405020304" pitchFamily="18" charset="0"/>
                  </a:endParaRPr>
                </a:p>
              </p:txBody>
            </p:sp>
            <p:sp>
              <p:nvSpPr>
                <p:cNvPr id="158777" name="Rectangle 21">
                  <a:extLst>
                    <a:ext uri="{FF2B5EF4-FFF2-40B4-BE49-F238E27FC236}">
                      <a16:creationId xmlns:a16="http://schemas.microsoft.com/office/drawing/2014/main" id="{CD892278-2D30-028B-B577-95DD85DA41EF}"/>
                    </a:ext>
                  </a:extLst>
                </p:cNvPr>
                <p:cNvSpPr>
                  <a:spLocks noChangeArrowheads="1"/>
                </p:cNvSpPr>
                <p:nvPr/>
              </p:nvSpPr>
              <p:spPr bwMode="auto">
                <a:xfrm>
                  <a:off x="3648"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2090</a:t>
                  </a:r>
                </a:p>
              </p:txBody>
            </p:sp>
          </p:grpSp>
        </p:grpSp>
        <p:sp>
          <p:nvSpPr>
            <p:cNvPr id="158769" name="Text Box 22">
              <a:extLst>
                <a:ext uri="{FF2B5EF4-FFF2-40B4-BE49-F238E27FC236}">
                  <a16:creationId xmlns:a16="http://schemas.microsoft.com/office/drawing/2014/main" id="{B3305FA3-39F4-50DF-2D5E-DCB58485ABEB}"/>
                </a:ext>
              </a:extLst>
            </p:cNvPr>
            <p:cNvSpPr txBox="1">
              <a:spLocks noChangeArrowheads="1"/>
            </p:cNvSpPr>
            <p:nvPr/>
          </p:nvSpPr>
          <p:spPr bwMode="auto">
            <a:xfrm>
              <a:off x="3644" y="148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latin typeface="Times New Roman" panose="02020603050405020304" pitchFamily="18" charset="0"/>
                </a:rPr>
                <a:t>6754</a:t>
              </a:r>
            </a:p>
          </p:txBody>
        </p:sp>
      </p:grpSp>
      <p:sp>
        <p:nvSpPr>
          <p:cNvPr id="158727" name="AutoShape 23">
            <a:extLst>
              <a:ext uri="{FF2B5EF4-FFF2-40B4-BE49-F238E27FC236}">
                <a16:creationId xmlns:a16="http://schemas.microsoft.com/office/drawing/2014/main" id="{1EF8648D-D4BA-1128-3190-C5422BD05350}"/>
              </a:ext>
            </a:extLst>
          </p:cNvPr>
          <p:cNvSpPr>
            <a:spLocks noChangeArrowheads="1"/>
          </p:cNvSpPr>
          <p:nvPr/>
        </p:nvSpPr>
        <p:spPr bwMode="auto">
          <a:xfrm>
            <a:off x="4953000" y="3344863"/>
            <a:ext cx="685800" cy="685800"/>
          </a:xfrm>
          <a:prstGeom prst="rightArrow">
            <a:avLst>
              <a:gd name="adj1" fmla="val 50000"/>
              <a:gd name="adj2" fmla="val 25000"/>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              </a:t>
            </a:r>
          </a:p>
        </p:txBody>
      </p:sp>
      <p:grpSp>
        <p:nvGrpSpPr>
          <p:cNvPr id="158728" name="Group 24">
            <a:extLst>
              <a:ext uri="{FF2B5EF4-FFF2-40B4-BE49-F238E27FC236}">
                <a16:creationId xmlns:a16="http://schemas.microsoft.com/office/drawing/2014/main" id="{1E9A1928-17D6-FAC4-5A93-99E9CEC22635}"/>
              </a:ext>
            </a:extLst>
          </p:cNvPr>
          <p:cNvGrpSpPr>
            <a:grpSpLocks/>
          </p:cNvGrpSpPr>
          <p:nvPr/>
        </p:nvGrpSpPr>
        <p:grpSpPr bwMode="auto">
          <a:xfrm>
            <a:off x="2057400" y="2278063"/>
            <a:ext cx="2743200" cy="1600200"/>
            <a:chOff x="288" y="1200"/>
            <a:chExt cx="1728" cy="1008"/>
          </a:xfrm>
        </p:grpSpPr>
        <p:sp>
          <p:nvSpPr>
            <p:cNvPr id="158761" name="Rectangle 25">
              <a:extLst>
                <a:ext uri="{FF2B5EF4-FFF2-40B4-BE49-F238E27FC236}">
                  <a16:creationId xmlns:a16="http://schemas.microsoft.com/office/drawing/2014/main" id="{CE175ACE-D1BD-803B-3C6E-1C74D33F1CC1}"/>
                </a:ext>
              </a:extLst>
            </p:cNvPr>
            <p:cNvSpPr>
              <a:spLocks noChangeArrowheads="1"/>
            </p:cNvSpPr>
            <p:nvPr/>
          </p:nvSpPr>
          <p:spPr bwMode="auto">
            <a:xfrm>
              <a:off x="672" y="1824"/>
              <a:ext cx="720"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8762" name="Text Box 26">
              <a:extLst>
                <a:ext uri="{FF2B5EF4-FFF2-40B4-BE49-F238E27FC236}">
                  <a16:creationId xmlns:a16="http://schemas.microsoft.com/office/drawing/2014/main" id="{6B3CF689-BB8A-DD37-949D-36B2E4BF405A}"/>
                </a:ext>
              </a:extLst>
            </p:cNvPr>
            <p:cNvSpPr txBox="1">
              <a:spLocks noChangeArrowheads="1"/>
            </p:cNvSpPr>
            <p:nvPr/>
          </p:nvSpPr>
          <p:spPr bwMode="auto">
            <a:xfrm>
              <a:off x="758" y="1898"/>
              <a:ext cx="5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Conta</a:t>
              </a:r>
            </a:p>
          </p:txBody>
        </p:sp>
        <p:sp>
          <p:nvSpPr>
            <p:cNvPr id="158763" name="Oval 27">
              <a:extLst>
                <a:ext uri="{FF2B5EF4-FFF2-40B4-BE49-F238E27FC236}">
                  <a16:creationId xmlns:a16="http://schemas.microsoft.com/office/drawing/2014/main" id="{BC81B94D-7597-6BE3-D9C2-B6339445888E}"/>
                </a:ext>
              </a:extLst>
            </p:cNvPr>
            <p:cNvSpPr>
              <a:spLocks noChangeArrowheads="1"/>
            </p:cNvSpPr>
            <p:nvPr/>
          </p:nvSpPr>
          <p:spPr bwMode="auto">
            <a:xfrm>
              <a:off x="288" y="1248"/>
              <a:ext cx="76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u="sng">
                  <a:latin typeface="Times New Roman" panose="02020603050405020304" pitchFamily="18" charset="0"/>
                </a:rPr>
                <a:t>No.</a:t>
              </a:r>
              <a:endParaRPr lang="pt-BR" altLang="pt-BR">
                <a:latin typeface="Times New Roman" panose="02020603050405020304" pitchFamily="18" charset="0"/>
              </a:endParaRPr>
            </a:p>
          </p:txBody>
        </p:sp>
        <p:sp>
          <p:nvSpPr>
            <p:cNvPr id="158764" name="Oval 28">
              <a:extLst>
                <a:ext uri="{FF2B5EF4-FFF2-40B4-BE49-F238E27FC236}">
                  <a16:creationId xmlns:a16="http://schemas.microsoft.com/office/drawing/2014/main" id="{9C350DCA-C592-1860-C554-BF606233A5D9}"/>
                </a:ext>
              </a:extLst>
            </p:cNvPr>
            <p:cNvSpPr>
              <a:spLocks noChangeArrowheads="1"/>
            </p:cNvSpPr>
            <p:nvPr/>
          </p:nvSpPr>
          <p:spPr bwMode="auto">
            <a:xfrm>
              <a:off x="1152" y="1200"/>
              <a:ext cx="864" cy="38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a:latin typeface="Times New Roman" panose="02020603050405020304" pitchFamily="18" charset="0"/>
              </a:endParaRPr>
            </a:p>
          </p:txBody>
        </p:sp>
        <p:sp>
          <p:nvSpPr>
            <p:cNvPr id="158765" name="Line 29">
              <a:extLst>
                <a:ext uri="{FF2B5EF4-FFF2-40B4-BE49-F238E27FC236}">
                  <a16:creationId xmlns:a16="http://schemas.microsoft.com/office/drawing/2014/main" id="{69B7E2ED-E0B6-145A-CB31-EE970ABB1560}"/>
                </a:ext>
              </a:extLst>
            </p:cNvPr>
            <p:cNvSpPr>
              <a:spLocks noChangeShapeType="1"/>
            </p:cNvSpPr>
            <p:nvPr/>
          </p:nvSpPr>
          <p:spPr bwMode="auto">
            <a:xfrm>
              <a:off x="672" y="1536"/>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66" name="Line 30">
              <a:extLst>
                <a:ext uri="{FF2B5EF4-FFF2-40B4-BE49-F238E27FC236}">
                  <a16:creationId xmlns:a16="http://schemas.microsoft.com/office/drawing/2014/main" id="{B72BA092-A971-0DDE-63DB-3C2E146B78E2}"/>
                </a:ext>
              </a:extLst>
            </p:cNvPr>
            <p:cNvSpPr>
              <a:spLocks noChangeShapeType="1"/>
            </p:cNvSpPr>
            <p:nvPr/>
          </p:nvSpPr>
          <p:spPr bwMode="auto">
            <a:xfrm flipH="1">
              <a:off x="1248" y="1584"/>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67" name="Text Box 31">
              <a:extLst>
                <a:ext uri="{FF2B5EF4-FFF2-40B4-BE49-F238E27FC236}">
                  <a16:creationId xmlns:a16="http://schemas.microsoft.com/office/drawing/2014/main" id="{AA43A5AF-E512-8F5A-A643-CB7782A928B4}"/>
                </a:ext>
              </a:extLst>
            </p:cNvPr>
            <p:cNvSpPr txBox="1">
              <a:spLocks noChangeArrowheads="1"/>
            </p:cNvSpPr>
            <p:nvPr/>
          </p:nvSpPr>
          <p:spPr bwMode="auto">
            <a:xfrm>
              <a:off x="1296" y="1248"/>
              <a:ext cx="55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latin typeface="Times New Roman" panose="02020603050405020304" pitchFamily="18" charset="0"/>
                </a:rPr>
                <a:t>Saldo</a:t>
              </a:r>
            </a:p>
          </p:txBody>
        </p:sp>
      </p:grpSp>
      <p:sp>
        <p:nvSpPr>
          <p:cNvPr id="158729" name="Oval 32">
            <a:extLst>
              <a:ext uri="{FF2B5EF4-FFF2-40B4-BE49-F238E27FC236}">
                <a16:creationId xmlns:a16="http://schemas.microsoft.com/office/drawing/2014/main" id="{456A6C8F-EE45-3B9A-0D36-CD6CC477E4D5}"/>
              </a:ext>
            </a:extLst>
          </p:cNvPr>
          <p:cNvSpPr>
            <a:spLocks noChangeArrowheads="1"/>
          </p:cNvSpPr>
          <p:nvPr/>
        </p:nvSpPr>
        <p:spPr bwMode="auto">
          <a:xfrm>
            <a:off x="3124200" y="4640263"/>
            <a:ext cx="3810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d</a:t>
            </a:r>
          </a:p>
        </p:txBody>
      </p:sp>
      <p:sp>
        <p:nvSpPr>
          <p:cNvPr id="158730" name="Rectangle 33">
            <a:extLst>
              <a:ext uri="{FF2B5EF4-FFF2-40B4-BE49-F238E27FC236}">
                <a16:creationId xmlns:a16="http://schemas.microsoft.com/office/drawing/2014/main" id="{2291526F-BFB9-28BB-A81B-0DA54970EBAA}"/>
              </a:ext>
            </a:extLst>
          </p:cNvPr>
          <p:cNvSpPr>
            <a:spLocks noChangeArrowheads="1"/>
          </p:cNvSpPr>
          <p:nvPr/>
        </p:nvSpPr>
        <p:spPr bwMode="auto">
          <a:xfrm>
            <a:off x="1676400" y="5630863"/>
            <a:ext cx="12192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solidFill>
                  <a:srgbClr val="FF00FF"/>
                </a:solidFill>
                <a:latin typeface="Times New Roman" panose="02020603050405020304" pitchFamily="18" charset="0"/>
              </a:rPr>
              <a:t>Corrente</a:t>
            </a:r>
          </a:p>
        </p:txBody>
      </p:sp>
      <p:sp>
        <p:nvSpPr>
          <p:cNvPr id="158731" name="Rectangle 34">
            <a:extLst>
              <a:ext uri="{FF2B5EF4-FFF2-40B4-BE49-F238E27FC236}">
                <a16:creationId xmlns:a16="http://schemas.microsoft.com/office/drawing/2014/main" id="{C19E3C47-D7BC-C7F2-B19A-DE445CE27439}"/>
              </a:ext>
            </a:extLst>
          </p:cNvPr>
          <p:cNvSpPr>
            <a:spLocks noChangeArrowheads="1"/>
          </p:cNvSpPr>
          <p:nvPr/>
        </p:nvSpPr>
        <p:spPr bwMode="auto">
          <a:xfrm>
            <a:off x="3886200" y="5630863"/>
            <a:ext cx="1371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pt-BR" altLang="pt-BR">
              <a:solidFill>
                <a:srgbClr val="FF00FF"/>
              </a:solidFill>
            </a:endParaRPr>
          </a:p>
        </p:txBody>
      </p:sp>
      <p:sp>
        <p:nvSpPr>
          <p:cNvPr id="158732" name="Line 35">
            <a:extLst>
              <a:ext uri="{FF2B5EF4-FFF2-40B4-BE49-F238E27FC236}">
                <a16:creationId xmlns:a16="http://schemas.microsoft.com/office/drawing/2014/main" id="{EC9400DD-D028-1015-D7CB-F69192A0B0B2}"/>
              </a:ext>
            </a:extLst>
          </p:cNvPr>
          <p:cNvSpPr>
            <a:spLocks noChangeShapeType="1"/>
          </p:cNvSpPr>
          <p:nvPr/>
        </p:nvSpPr>
        <p:spPr bwMode="auto">
          <a:xfrm flipH="1">
            <a:off x="2438400" y="4945063"/>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33" name="Line 36">
            <a:extLst>
              <a:ext uri="{FF2B5EF4-FFF2-40B4-BE49-F238E27FC236}">
                <a16:creationId xmlns:a16="http://schemas.microsoft.com/office/drawing/2014/main" id="{49575984-CCC6-2BAD-2834-4DB31690CACD}"/>
              </a:ext>
            </a:extLst>
          </p:cNvPr>
          <p:cNvSpPr>
            <a:spLocks noChangeShapeType="1"/>
          </p:cNvSpPr>
          <p:nvPr/>
        </p:nvSpPr>
        <p:spPr bwMode="auto">
          <a:xfrm>
            <a:off x="3505200" y="4945063"/>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34" name="Text Box 37">
            <a:extLst>
              <a:ext uri="{FF2B5EF4-FFF2-40B4-BE49-F238E27FC236}">
                <a16:creationId xmlns:a16="http://schemas.microsoft.com/office/drawing/2014/main" id="{4C08491A-D108-31D5-BFF0-C699D59550E5}"/>
              </a:ext>
            </a:extLst>
          </p:cNvPr>
          <p:cNvSpPr txBox="1">
            <a:spLocks noChangeArrowheads="1"/>
          </p:cNvSpPr>
          <p:nvPr/>
        </p:nvSpPr>
        <p:spPr bwMode="auto">
          <a:xfrm rot="18436372">
            <a:off x="3733007" y="5022057"/>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8735" name="Text Box 38">
            <a:extLst>
              <a:ext uri="{FF2B5EF4-FFF2-40B4-BE49-F238E27FC236}">
                <a16:creationId xmlns:a16="http://schemas.microsoft.com/office/drawing/2014/main" id="{B52A2A41-6390-873E-C308-86428D16B40B}"/>
              </a:ext>
            </a:extLst>
          </p:cNvPr>
          <p:cNvSpPr txBox="1">
            <a:spLocks noChangeArrowheads="1"/>
          </p:cNvSpPr>
          <p:nvPr/>
        </p:nvSpPr>
        <p:spPr bwMode="auto">
          <a:xfrm rot="2768329">
            <a:off x="2537619" y="4998244"/>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58736" name="Line 39">
            <a:extLst>
              <a:ext uri="{FF2B5EF4-FFF2-40B4-BE49-F238E27FC236}">
                <a16:creationId xmlns:a16="http://schemas.microsoft.com/office/drawing/2014/main" id="{2DFEE196-3325-5C48-B3DE-8AD8AC733D66}"/>
              </a:ext>
            </a:extLst>
          </p:cNvPr>
          <p:cNvSpPr>
            <a:spLocks noChangeShapeType="1"/>
          </p:cNvSpPr>
          <p:nvPr/>
        </p:nvSpPr>
        <p:spPr bwMode="auto">
          <a:xfrm flipV="1">
            <a:off x="3276600" y="3878263"/>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37" name="Text Box 40">
            <a:extLst>
              <a:ext uri="{FF2B5EF4-FFF2-40B4-BE49-F238E27FC236}">
                <a16:creationId xmlns:a16="http://schemas.microsoft.com/office/drawing/2014/main" id="{D01E533E-BB29-53A7-EB66-54428ABC277C}"/>
              </a:ext>
            </a:extLst>
          </p:cNvPr>
          <p:cNvSpPr txBox="1">
            <a:spLocks noChangeArrowheads="1"/>
          </p:cNvSpPr>
          <p:nvPr/>
        </p:nvSpPr>
        <p:spPr bwMode="auto">
          <a:xfrm>
            <a:off x="3886201" y="570706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Poupança</a:t>
            </a:r>
          </a:p>
        </p:txBody>
      </p:sp>
      <p:sp>
        <p:nvSpPr>
          <p:cNvPr id="158738" name="Oval 41">
            <a:extLst>
              <a:ext uri="{FF2B5EF4-FFF2-40B4-BE49-F238E27FC236}">
                <a16:creationId xmlns:a16="http://schemas.microsoft.com/office/drawing/2014/main" id="{540E3F64-54FB-373E-A1C5-F4038A8C21E8}"/>
              </a:ext>
            </a:extLst>
          </p:cNvPr>
          <p:cNvSpPr>
            <a:spLocks noChangeArrowheads="1"/>
          </p:cNvSpPr>
          <p:nvPr/>
        </p:nvSpPr>
        <p:spPr bwMode="auto">
          <a:xfrm>
            <a:off x="1524000" y="4640263"/>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Limite</a:t>
            </a:r>
          </a:p>
        </p:txBody>
      </p:sp>
      <p:sp>
        <p:nvSpPr>
          <p:cNvPr id="158739" name="Line 42">
            <a:extLst>
              <a:ext uri="{FF2B5EF4-FFF2-40B4-BE49-F238E27FC236}">
                <a16:creationId xmlns:a16="http://schemas.microsoft.com/office/drawing/2014/main" id="{B4FF846F-9FE3-65DC-720E-460AC4C3F4C3}"/>
              </a:ext>
            </a:extLst>
          </p:cNvPr>
          <p:cNvSpPr>
            <a:spLocks noChangeShapeType="1"/>
          </p:cNvSpPr>
          <p:nvPr/>
        </p:nvSpPr>
        <p:spPr bwMode="auto">
          <a:xfrm>
            <a:off x="2209800" y="5097463"/>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40" name="Oval 43">
            <a:extLst>
              <a:ext uri="{FF2B5EF4-FFF2-40B4-BE49-F238E27FC236}">
                <a16:creationId xmlns:a16="http://schemas.microsoft.com/office/drawing/2014/main" id="{317A7275-E15B-363B-B32A-58803E53EAD7}"/>
              </a:ext>
            </a:extLst>
          </p:cNvPr>
          <p:cNvSpPr>
            <a:spLocks noChangeArrowheads="1"/>
          </p:cNvSpPr>
          <p:nvPr/>
        </p:nvSpPr>
        <p:spPr bwMode="auto">
          <a:xfrm>
            <a:off x="3962400" y="4640263"/>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Juros</a:t>
            </a:r>
          </a:p>
        </p:txBody>
      </p:sp>
      <p:sp>
        <p:nvSpPr>
          <p:cNvPr id="158741" name="Line 44">
            <a:extLst>
              <a:ext uri="{FF2B5EF4-FFF2-40B4-BE49-F238E27FC236}">
                <a16:creationId xmlns:a16="http://schemas.microsoft.com/office/drawing/2014/main" id="{5D9AA1B4-9F1F-CB44-057B-6217971FC2BF}"/>
              </a:ext>
            </a:extLst>
          </p:cNvPr>
          <p:cNvSpPr>
            <a:spLocks noChangeShapeType="1"/>
          </p:cNvSpPr>
          <p:nvPr/>
        </p:nvSpPr>
        <p:spPr bwMode="auto">
          <a:xfrm>
            <a:off x="4648200" y="5097463"/>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58742" name="Rectangle 45">
            <a:extLst>
              <a:ext uri="{FF2B5EF4-FFF2-40B4-BE49-F238E27FC236}">
                <a16:creationId xmlns:a16="http://schemas.microsoft.com/office/drawing/2014/main" id="{0D5A5198-A2D6-A80C-3CF1-0FA397DD7B1B}"/>
              </a:ext>
            </a:extLst>
          </p:cNvPr>
          <p:cNvSpPr>
            <a:spLocks noChangeArrowheads="1"/>
          </p:cNvSpPr>
          <p:nvPr/>
        </p:nvSpPr>
        <p:spPr bwMode="auto">
          <a:xfrm>
            <a:off x="5791200" y="5321301"/>
            <a:ext cx="109855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latin typeface="Times New Roman" panose="02020603050405020304" pitchFamily="18" charset="0"/>
            </a:endParaRPr>
          </a:p>
        </p:txBody>
      </p:sp>
      <p:sp>
        <p:nvSpPr>
          <p:cNvPr id="158743" name="Rectangle 46">
            <a:extLst>
              <a:ext uri="{FF2B5EF4-FFF2-40B4-BE49-F238E27FC236}">
                <a16:creationId xmlns:a16="http://schemas.microsoft.com/office/drawing/2014/main" id="{A5BB8E25-0B4A-04FC-2796-80C986E0E334}"/>
              </a:ext>
            </a:extLst>
          </p:cNvPr>
          <p:cNvSpPr>
            <a:spLocks noChangeArrowheads="1"/>
          </p:cNvSpPr>
          <p:nvPr/>
        </p:nvSpPr>
        <p:spPr bwMode="auto">
          <a:xfrm>
            <a:off x="5791200" y="4492625"/>
            <a:ext cx="1098550"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58744" name="Rectangle 47">
            <a:extLst>
              <a:ext uri="{FF2B5EF4-FFF2-40B4-BE49-F238E27FC236}">
                <a16:creationId xmlns:a16="http://schemas.microsoft.com/office/drawing/2014/main" id="{7396BC31-53C4-09B4-CBAD-D4AAA5DDF0AC}"/>
              </a:ext>
            </a:extLst>
          </p:cNvPr>
          <p:cNvSpPr>
            <a:spLocks noChangeArrowheads="1"/>
          </p:cNvSpPr>
          <p:nvPr/>
        </p:nvSpPr>
        <p:spPr bwMode="auto">
          <a:xfrm>
            <a:off x="5791200" y="4976814"/>
            <a:ext cx="1098550"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0986</a:t>
            </a:r>
          </a:p>
        </p:txBody>
      </p:sp>
      <p:sp>
        <p:nvSpPr>
          <p:cNvPr id="158745" name="Rectangle 48">
            <a:extLst>
              <a:ext uri="{FF2B5EF4-FFF2-40B4-BE49-F238E27FC236}">
                <a16:creationId xmlns:a16="http://schemas.microsoft.com/office/drawing/2014/main" id="{A34D22E0-A2B3-060B-308D-823431FA5418}"/>
              </a:ext>
            </a:extLst>
          </p:cNvPr>
          <p:cNvSpPr>
            <a:spLocks noChangeArrowheads="1"/>
          </p:cNvSpPr>
          <p:nvPr/>
        </p:nvSpPr>
        <p:spPr bwMode="auto">
          <a:xfrm>
            <a:off x="6956426" y="5321301"/>
            <a:ext cx="89217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200</a:t>
            </a:r>
            <a:endParaRPr lang="pt-BR" altLang="pt-BR">
              <a:latin typeface="Times New Roman" panose="02020603050405020304" pitchFamily="18" charset="0"/>
            </a:endParaRPr>
          </a:p>
        </p:txBody>
      </p:sp>
      <p:sp>
        <p:nvSpPr>
          <p:cNvPr id="158746" name="Rectangle 49">
            <a:extLst>
              <a:ext uri="{FF2B5EF4-FFF2-40B4-BE49-F238E27FC236}">
                <a16:creationId xmlns:a16="http://schemas.microsoft.com/office/drawing/2014/main" id="{05FB9727-32AC-1A0D-7F69-61F4CBA3D483}"/>
              </a:ext>
            </a:extLst>
          </p:cNvPr>
          <p:cNvSpPr>
            <a:spLocks noChangeArrowheads="1"/>
          </p:cNvSpPr>
          <p:nvPr/>
        </p:nvSpPr>
        <p:spPr bwMode="auto">
          <a:xfrm>
            <a:off x="6956426" y="4492625"/>
            <a:ext cx="892175"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Limite</a:t>
            </a:r>
            <a:endParaRPr lang="pt-BR" altLang="pt-BR">
              <a:latin typeface="Times New Roman" panose="02020603050405020304" pitchFamily="18" charset="0"/>
            </a:endParaRPr>
          </a:p>
        </p:txBody>
      </p:sp>
      <p:sp>
        <p:nvSpPr>
          <p:cNvPr id="158747" name="Rectangle 50">
            <a:extLst>
              <a:ext uri="{FF2B5EF4-FFF2-40B4-BE49-F238E27FC236}">
                <a16:creationId xmlns:a16="http://schemas.microsoft.com/office/drawing/2014/main" id="{7AB59BF2-23BC-7121-2EFF-E12321289980}"/>
              </a:ext>
            </a:extLst>
          </p:cNvPr>
          <p:cNvSpPr>
            <a:spLocks noChangeArrowheads="1"/>
          </p:cNvSpPr>
          <p:nvPr/>
        </p:nvSpPr>
        <p:spPr bwMode="auto">
          <a:xfrm>
            <a:off x="6956426" y="4976814"/>
            <a:ext cx="892175"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200</a:t>
            </a:r>
            <a:endParaRPr lang="pt-BR" altLang="pt-BR">
              <a:latin typeface="Times New Roman" panose="02020603050405020304" pitchFamily="18" charset="0"/>
            </a:endParaRPr>
          </a:p>
        </p:txBody>
      </p:sp>
      <p:sp>
        <p:nvSpPr>
          <p:cNvPr id="158748" name="Text Box 51">
            <a:extLst>
              <a:ext uri="{FF2B5EF4-FFF2-40B4-BE49-F238E27FC236}">
                <a16:creationId xmlns:a16="http://schemas.microsoft.com/office/drawing/2014/main" id="{70A8B6FC-AF15-D34D-7DAD-3A7EF1B59E6F}"/>
              </a:ext>
            </a:extLst>
          </p:cNvPr>
          <p:cNvSpPr txBox="1">
            <a:spLocks noChangeArrowheads="1"/>
          </p:cNvSpPr>
          <p:nvPr/>
        </p:nvSpPr>
        <p:spPr bwMode="auto">
          <a:xfrm>
            <a:off x="6019800" y="5302251"/>
            <a:ext cx="692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latin typeface="Times New Roman" panose="02020603050405020304" pitchFamily="18" charset="0"/>
              </a:rPr>
              <a:t>6754</a:t>
            </a:r>
          </a:p>
        </p:txBody>
      </p:sp>
      <p:sp>
        <p:nvSpPr>
          <p:cNvPr id="158749" name="Rectangle 52">
            <a:extLst>
              <a:ext uri="{FF2B5EF4-FFF2-40B4-BE49-F238E27FC236}">
                <a16:creationId xmlns:a16="http://schemas.microsoft.com/office/drawing/2014/main" id="{6C3313E1-EF57-73D3-7B20-7A6115EAB212}"/>
              </a:ext>
            </a:extLst>
          </p:cNvPr>
          <p:cNvSpPr>
            <a:spLocks noChangeArrowheads="1"/>
          </p:cNvSpPr>
          <p:nvPr/>
        </p:nvSpPr>
        <p:spPr bwMode="auto">
          <a:xfrm>
            <a:off x="8458200" y="4487864"/>
            <a:ext cx="1098550" cy="414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58750" name="Rectangle 53">
            <a:extLst>
              <a:ext uri="{FF2B5EF4-FFF2-40B4-BE49-F238E27FC236}">
                <a16:creationId xmlns:a16="http://schemas.microsoft.com/office/drawing/2014/main" id="{83304065-B723-F561-DE8F-97009431385E}"/>
              </a:ext>
            </a:extLst>
          </p:cNvPr>
          <p:cNvSpPr>
            <a:spLocks noChangeArrowheads="1"/>
          </p:cNvSpPr>
          <p:nvPr/>
        </p:nvSpPr>
        <p:spPr bwMode="auto">
          <a:xfrm>
            <a:off x="9623426" y="4487864"/>
            <a:ext cx="892175" cy="4143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Juros</a:t>
            </a:r>
            <a:endParaRPr lang="pt-BR" altLang="pt-BR">
              <a:latin typeface="Times New Roman" panose="02020603050405020304" pitchFamily="18" charset="0"/>
            </a:endParaRPr>
          </a:p>
        </p:txBody>
      </p:sp>
      <p:sp>
        <p:nvSpPr>
          <p:cNvPr id="158751" name="Rectangle 54">
            <a:extLst>
              <a:ext uri="{FF2B5EF4-FFF2-40B4-BE49-F238E27FC236}">
                <a16:creationId xmlns:a16="http://schemas.microsoft.com/office/drawing/2014/main" id="{34C25191-8B38-6C77-DE0B-D063D46C1B9A}"/>
              </a:ext>
            </a:extLst>
          </p:cNvPr>
          <p:cNvSpPr>
            <a:spLocks noChangeArrowheads="1"/>
          </p:cNvSpPr>
          <p:nvPr/>
        </p:nvSpPr>
        <p:spPr bwMode="auto">
          <a:xfrm>
            <a:off x="8458200" y="4953000"/>
            <a:ext cx="1098550" cy="344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3212</a:t>
            </a:r>
          </a:p>
        </p:txBody>
      </p:sp>
      <p:sp>
        <p:nvSpPr>
          <p:cNvPr id="158752" name="Rectangle 55">
            <a:extLst>
              <a:ext uri="{FF2B5EF4-FFF2-40B4-BE49-F238E27FC236}">
                <a16:creationId xmlns:a16="http://schemas.microsoft.com/office/drawing/2014/main" id="{18FF849A-06CE-24EC-CD52-EF259C17E8D8}"/>
              </a:ext>
            </a:extLst>
          </p:cNvPr>
          <p:cNvSpPr>
            <a:spLocks noChangeArrowheads="1"/>
          </p:cNvSpPr>
          <p:nvPr/>
        </p:nvSpPr>
        <p:spPr bwMode="auto">
          <a:xfrm>
            <a:off x="9623426" y="4953000"/>
            <a:ext cx="892175" cy="344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5%</a:t>
            </a:r>
          </a:p>
        </p:txBody>
      </p:sp>
      <p:sp>
        <p:nvSpPr>
          <p:cNvPr id="158753" name="Text Box 56">
            <a:extLst>
              <a:ext uri="{FF2B5EF4-FFF2-40B4-BE49-F238E27FC236}">
                <a16:creationId xmlns:a16="http://schemas.microsoft.com/office/drawing/2014/main" id="{CF1C5A8D-196A-FD22-5E14-3FF18683A6A6}"/>
              </a:ext>
            </a:extLst>
          </p:cNvPr>
          <p:cNvSpPr txBox="1">
            <a:spLocks noChangeArrowheads="1"/>
          </p:cNvSpPr>
          <p:nvPr/>
        </p:nvSpPr>
        <p:spPr bwMode="auto">
          <a:xfrm>
            <a:off x="6019800" y="6096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Corrente       </a:t>
            </a:r>
            <a:endParaRPr lang="pt-BR" altLang="pt-BR" sz="2000">
              <a:solidFill>
                <a:srgbClr val="FF00FF"/>
              </a:solidFill>
              <a:latin typeface="Times New Roman" panose="02020603050405020304" pitchFamily="18" charset="0"/>
            </a:endParaRPr>
          </a:p>
        </p:txBody>
      </p:sp>
      <p:sp>
        <p:nvSpPr>
          <p:cNvPr id="158754" name="Text Box 57">
            <a:extLst>
              <a:ext uri="{FF2B5EF4-FFF2-40B4-BE49-F238E27FC236}">
                <a16:creationId xmlns:a16="http://schemas.microsoft.com/office/drawing/2014/main" id="{7949FF29-EE66-895F-EC1D-3026460AAC1D}"/>
              </a:ext>
            </a:extLst>
          </p:cNvPr>
          <p:cNvSpPr txBox="1">
            <a:spLocks noChangeArrowheads="1"/>
          </p:cNvSpPr>
          <p:nvPr/>
        </p:nvSpPr>
        <p:spPr bwMode="auto">
          <a:xfrm>
            <a:off x="8534400" y="5867400"/>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Poupança       </a:t>
            </a:r>
            <a:endParaRPr lang="pt-BR" altLang="pt-BR" sz="2000">
              <a:solidFill>
                <a:srgbClr val="FF00FF"/>
              </a:solidFill>
              <a:latin typeface="Times New Roman" panose="02020603050405020304" pitchFamily="18" charset="0"/>
            </a:endParaRPr>
          </a:p>
        </p:txBody>
      </p:sp>
      <p:sp>
        <p:nvSpPr>
          <p:cNvPr id="158755" name="AutoShape 58">
            <a:extLst>
              <a:ext uri="{FF2B5EF4-FFF2-40B4-BE49-F238E27FC236}">
                <a16:creationId xmlns:a16="http://schemas.microsoft.com/office/drawing/2014/main" id="{E2C9CADB-439E-57F2-22F7-926AAB5E5D4B}"/>
              </a:ext>
            </a:extLst>
          </p:cNvPr>
          <p:cNvSpPr>
            <a:spLocks/>
          </p:cNvSpPr>
          <p:nvPr/>
        </p:nvSpPr>
        <p:spPr bwMode="auto">
          <a:xfrm rot="16200000">
            <a:off x="6511131" y="4766469"/>
            <a:ext cx="541338"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8756" name="AutoShape 59">
            <a:extLst>
              <a:ext uri="{FF2B5EF4-FFF2-40B4-BE49-F238E27FC236}">
                <a16:creationId xmlns:a16="http://schemas.microsoft.com/office/drawing/2014/main" id="{C891FD30-207B-E743-984D-20FD12242421}"/>
              </a:ext>
            </a:extLst>
          </p:cNvPr>
          <p:cNvSpPr>
            <a:spLocks/>
          </p:cNvSpPr>
          <p:nvPr/>
        </p:nvSpPr>
        <p:spPr bwMode="auto">
          <a:xfrm rot="16200000">
            <a:off x="9178131" y="4461669"/>
            <a:ext cx="541338"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58757" name="Text Box 60">
            <a:extLst>
              <a:ext uri="{FF2B5EF4-FFF2-40B4-BE49-F238E27FC236}">
                <a16:creationId xmlns:a16="http://schemas.microsoft.com/office/drawing/2014/main" id="{1F55FE82-69B3-8309-EE39-9D7977D97558}"/>
              </a:ext>
            </a:extLst>
          </p:cNvPr>
          <p:cNvSpPr txBox="1">
            <a:spLocks noChangeArrowheads="1"/>
          </p:cNvSpPr>
          <p:nvPr/>
        </p:nvSpPr>
        <p:spPr bwMode="auto">
          <a:xfrm>
            <a:off x="5151438" y="1833564"/>
            <a:ext cx="1935162" cy="528637"/>
          </a:xfrm>
          <a:prstGeom prst="rect">
            <a:avLst/>
          </a:prstGeom>
          <a:noFill/>
          <a:ln w="952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a:solidFill>
                  <a:srgbClr val="669900"/>
                </a:solidFill>
                <a:latin typeface="Arial" panose="020B0604020202020204" pitchFamily="34" charset="0"/>
              </a:rPr>
              <a:t> Não Total </a:t>
            </a:r>
          </a:p>
        </p:txBody>
      </p:sp>
      <p:sp>
        <p:nvSpPr>
          <p:cNvPr id="158758" name="AutoShape 61">
            <a:extLst>
              <a:ext uri="{FF2B5EF4-FFF2-40B4-BE49-F238E27FC236}">
                <a16:creationId xmlns:a16="http://schemas.microsoft.com/office/drawing/2014/main" id="{433F4C9B-398E-19A3-1A01-1E77429F3114}"/>
              </a:ext>
            </a:extLst>
          </p:cNvPr>
          <p:cNvSpPr>
            <a:spLocks/>
          </p:cNvSpPr>
          <p:nvPr/>
        </p:nvSpPr>
        <p:spPr bwMode="auto">
          <a:xfrm rot="10285">
            <a:off x="6781801" y="3352800"/>
            <a:ext cx="214313" cy="533400"/>
          </a:xfrm>
          <a:prstGeom prst="leftBrace">
            <a:avLst>
              <a:gd name="adj1" fmla="val 20741"/>
              <a:gd name="adj2" fmla="val 50000"/>
            </a:avLst>
          </a:prstGeom>
          <a:noFill/>
          <a:ln w="952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cxnSp>
        <p:nvCxnSpPr>
          <p:cNvPr id="158759" name="AutoShape 62">
            <a:extLst>
              <a:ext uri="{FF2B5EF4-FFF2-40B4-BE49-F238E27FC236}">
                <a16:creationId xmlns:a16="http://schemas.microsoft.com/office/drawing/2014/main" id="{CC13D41A-09E4-0DE0-314E-6994385AAFDB}"/>
              </a:ext>
            </a:extLst>
          </p:cNvPr>
          <p:cNvCxnSpPr>
            <a:cxnSpLocks noChangeShapeType="1"/>
            <a:stCxn id="158757" idx="2"/>
            <a:endCxn id="158758" idx="1"/>
          </p:cNvCxnSpPr>
          <p:nvPr/>
        </p:nvCxnSpPr>
        <p:spPr bwMode="auto">
          <a:xfrm rot="16200000" flipH="1">
            <a:off x="5822951" y="2659064"/>
            <a:ext cx="1255713" cy="661987"/>
          </a:xfrm>
          <a:prstGeom prst="curvedConnector2">
            <a:avLst/>
          </a:prstGeom>
          <a:noFill/>
          <a:ln w="9525">
            <a:solidFill>
              <a:srgbClr val="FF9900"/>
            </a:solidFill>
            <a:round/>
            <a:headEnd type="triangle" w="med" len="med"/>
            <a:tailEnd type="triangle" w="med" len="med"/>
          </a:ln>
          <a:extLst>
            <a:ext uri="{909E8E84-426E-40DD-AFC4-6F175D3DCCD1}">
              <a14:hiddenFill xmlns:a14="http://schemas.microsoft.com/office/drawing/2010/main">
                <a:noFill/>
              </a14:hiddenFill>
            </a:ext>
          </a:extLst>
        </p:spPr>
      </p:cxnSp>
      <p:sp>
        <p:nvSpPr>
          <p:cNvPr id="158760" name="TextBox 62">
            <a:extLst>
              <a:ext uri="{FF2B5EF4-FFF2-40B4-BE49-F238E27FC236}">
                <a16:creationId xmlns:a16="http://schemas.microsoft.com/office/drawing/2014/main" id="{EF93C6F5-7CF9-8FF8-319C-1E60FE8FDA3F}"/>
              </a:ext>
            </a:extLst>
          </p:cNvPr>
          <p:cNvSpPr txBox="1">
            <a:spLocks noChangeArrowheads="1"/>
          </p:cNvSpPr>
          <p:nvPr/>
        </p:nvSpPr>
        <p:spPr bwMode="auto">
          <a:xfrm>
            <a:off x="3455988" y="4000501"/>
            <a:ext cx="3540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t>p</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DE8A71E2-C621-BC39-25B2-39E88CE3E550}"/>
              </a:ext>
            </a:extLst>
          </p:cNvPr>
          <p:cNvSpPr>
            <a:spLocks noChangeArrowheads="1"/>
          </p:cNvSpPr>
          <p:nvPr/>
        </p:nvSpPr>
        <p:spPr bwMode="auto">
          <a:xfrm>
            <a:off x="1981200" y="228600"/>
            <a:ext cx="8305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MER   </a:t>
            </a:r>
            <a:r>
              <a:rPr lang="pt-BR" altLang="pt-BR" sz="4800" b="1">
                <a:solidFill>
                  <a:srgbClr val="0000FF"/>
                </a:solidFill>
                <a:latin typeface="Signet Roundhand" pitchFamily="66" charset="0"/>
                <a:sym typeface="Symbol" panose="05050102010706020507" pitchFamily="18" charset="2"/>
              </a:rPr>
              <a:t> Tabelas</a:t>
            </a:r>
            <a:r>
              <a:rPr lang="pt-BR" altLang="pt-BR" sz="4800" b="1">
                <a:solidFill>
                  <a:srgbClr val="0000FF"/>
                </a:solidFill>
                <a:latin typeface="Signet Roundhand" pitchFamily="66" charset="0"/>
              </a:rPr>
              <a:t> </a:t>
            </a:r>
            <a:endParaRPr lang="pt-BR" altLang="pt-BR" sz="4400">
              <a:solidFill>
                <a:srgbClr val="0000FF"/>
              </a:solidFill>
            </a:endParaRPr>
          </a:p>
        </p:txBody>
      </p:sp>
      <p:sp>
        <p:nvSpPr>
          <p:cNvPr id="160771" name="Text Box 3">
            <a:extLst>
              <a:ext uri="{FF2B5EF4-FFF2-40B4-BE49-F238E27FC236}">
                <a16:creationId xmlns:a16="http://schemas.microsoft.com/office/drawing/2014/main" id="{344367DA-8F51-CF72-F27B-3F390779EEDE}"/>
              </a:ext>
            </a:extLst>
          </p:cNvPr>
          <p:cNvSpPr txBox="1">
            <a:spLocks noChangeArrowheads="1"/>
          </p:cNvSpPr>
          <p:nvPr/>
        </p:nvSpPr>
        <p:spPr bwMode="auto">
          <a:xfrm>
            <a:off x="1524000" y="762001"/>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spcBef>
                <a:spcPct val="50000"/>
              </a:spcBef>
            </a:pPr>
            <a:r>
              <a:rPr lang="pt-BR" altLang="pt-BR" sz="2800" b="1" i="1" u="sng">
                <a:solidFill>
                  <a:schemeClr val="hlink"/>
                </a:solidFill>
                <a:latin typeface="Lucida Casual" pitchFamily="66" charset="0"/>
              </a:rPr>
              <a:t>Generalização / Especialização</a:t>
            </a:r>
            <a:endParaRPr lang="pt-BR" altLang="pt-BR" sz="2800">
              <a:solidFill>
                <a:schemeClr val="hlink"/>
              </a:solidFill>
              <a:latin typeface="Arial" panose="020B0604020202020204" pitchFamily="34" charset="0"/>
            </a:endParaRPr>
          </a:p>
        </p:txBody>
      </p:sp>
      <p:sp>
        <p:nvSpPr>
          <p:cNvPr id="160772" name="AutoShape 4">
            <a:extLst>
              <a:ext uri="{FF2B5EF4-FFF2-40B4-BE49-F238E27FC236}">
                <a16:creationId xmlns:a16="http://schemas.microsoft.com/office/drawing/2014/main" id="{2AEB6460-2361-2814-F2D1-4865F29DBF50}"/>
              </a:ext>
            </a:extLst>
          </p:cNvPr>
          <p:cNvSpPr>
            <a:spLocks/>
          </p:cNvSpPr>
          <p:nvPr/>
        </p:nvSpPr>
        <p:spPr bwMode="auto">
          <a:xfrm rot="10855733">
            <a:off x="9296400" y="1836738"/>
            <a:ext cx="541338" cy="2362200"/>
          </a:xfrm>
          <a:prstGeom prst="leftBrace">
            <a:avLst>
              <a:gd name="adj1" fmla="val 36364"/>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60773" name="Text Box 5">
            <a:extLst>
              <a:ext uri="{FF2B5EF4-FFF2-40B4-BE49-F238E27FC236}">
                <a16:creationId xmlns:a16="http://schemas.microsoft.com/office/drawing/2014/main" id="{CC94BD0E-2044-A24C-D306-B832D239C0C9}"/>
              </a:ext>
            </a:extLst>
          </p:cNvPr>
          <p:cNvSpPr txBox="1">
            <a:spLocks noChangeArrowheads="1"/>
          </p:cNvSpPr>
          <p:nvPr/>
        </p:nvSpPr>
        <p:spPr bwMode="auto">
          <a:xfrm>
            <a:off x="9618664" y="2827338"/>
            <a:ext cx="12017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Conta       </a:t>
            </a:r>
            <a:endParaRPr lang="pt-BR" altLang="pt-BR" sz="2000">
              <a:solidFill>
                <a:srgbClr val="FF00FF"/>
              </a:solidFill>
              <a:latin typeface="Times New Roman" panose="02020603050405020304" pitchFamily="18" charset="0"/>
            </a:endParaRPr>
          </a:p>
        </p:txBody>
      </p:sp>
      <p:grpSp>
        <p:nvGrpSpPr>
          <p:cNvPr id="160774" name="Group 6">
            <a:extLst>
              <a:ext uri="{FF2B5EF4-FFF2-40B4-BE49-F238E27FC236}">
                <a16:creationId xmlns:a16="http://schemas.microsoft.com/office/drawing/2014/main" id="{8FEAB9BA-6A68-55D8-D478-2DB8155D071B}"/>
              </a:ext>
            </a:extLst>
          </p:cNvPr>
          <p:cNvGrpSpPr>
            <a:grpSpLocks/>
          </p:cNvGrpSpPr>
          <p:nvPr/>
        </p:nvGrpSpPr>
        <p:grpSpPr bwMode="auto">
          <a:xfrm>
            <a:off x="7162800" y="1912938"/>
            <a:ext cx="2057400" cy="2209800"/>
            <a:chOff x="3504" y="960"/>
            <a:chExt cx="1296" cy="1392"/>
          </a:xfrm>
        </p:grpSpPr>
        <p:grpSp>
          <p:nvGrpSpPr>
            <p:cNvPr id="160823" name="Group 7">
              <a:extLst>
                <a:ext uri="{FF2B5EF4-FFF2-40B4-BE49-F238E27FC236}">
                  <a16:creationId xmlns:a16="http://schemas.microsoft.com/office/drawing/2014/main" id="{9582F12D-3B5A-20EF-4380-41A884288E2E}"/>
                </a:ext>
              </a:extLst>
            </p:cNvPr>
            <p:cNvGrpSpPr>
              <a:grpSpLocks/>
            </p:cNvGrpSpPr>
            <p:nvPr/>
          </p:nvGrpSpPr>
          <p:grpSpPr bwMode="auto">
            <a:xfrm>
              <a:off x="3504" y="960"/>
              <a:ext cx="1296" cy="1392"/>
              <a:chOff x="3585" y="1488"/>
              <a:chExt cx="997" cy="1441"/>
            </a:xfrm>
          </p:grpSpPr>
          <p:grpSp>
            <p:nvGrpSpPr>
              <p:cNvPr id="160825" name="Group 8">
                <a:extLst>
                  <a:ext uri="{FF2B5EF4-FFF2-40B4-BE49-F238E27FC236}">
                    <a16:creationId xmlns:a16="http://schemas.microsoft.com/office/drawing/2014/main" id="{0E6BE7C5-1CBB-CCB7-E422-8AAD894AFD0A}"/>
                  </a:ext>
                </a:extLst>
              </p:cNvPr>
              <p:cNvGrpSpPr>
                <a:grpSpLocks/>
              </p:cNvGrpSpPr>
              <p:nvPr/>
            </p:nvGrpSpPr>
            <p:grpSpPr bwMode="auto">
              <a:xfrm>
                <a:off x="3585" y="1488"/>
                <a:ext cx="532" cy="1441"/>
                <a:chOff x="2736" y="1920"/>
                <a:chExt cx="864" cy="1536"/>
              </a:xfrm>
            </p:grpSpPr>
            <p:sp>
              <p:nvSpPr>
                <p:cNvPr id="160833" name="Rectangle 9">
                  <a:extLst>
                    <a:ext uri="{FF2B5EF4-FFF2-40B4-BE49-F238E27FC236}">
                      <a16:creationId xmlns:a16="http://schemas.microsoft.com/office/drawing/2014/main" id="{F8ECEC64-02D4-F2BD-8C38-D3BAA15C9C8A}"/>
                    </a:ext>
                  </a:extLst>
                </p:cNvPr>
                <p:cNvSpPr>
                  <a:spLocks noChangeArrowheads="1"/>
                </p:cNvSpPr>
                <p:nvPr/>
              </p:nvSpPr>
              <p:spPr bwMode="auto">
                <a:xfrm>
                  <a:off x="2736"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latin typeface="Times New Roman" panose="02020603050405020304" pitchFamily="18" charset="0"/>
                  </a:endParaRPr>
                </a:p>
              </p:txBody>
            </p:sp>
            <p:sp>
              <p:nvSpPr>
                <p:cNvPr id="160834" name="Rectangle 10">
                  <a:extLst>
                    <a:ext uri="{FF2B5EF4-FFF2-40B4-BE49-F238E27FC236}">
                      <a16:creationId xmlns:a16="http://schemas.microsoft.com/office/drawing/2014/main" id="{57942226-D61D-43EC-D644-10269C97F40D}"/>
                    </a:ext>
                  </a:extLst>
                </p:cNvPr>
                <p:cNvSpPr>
                  <a:spLocks noChangeArrowheads="1"/>
                </p:cNvSpPr>
                <p:nvPr/>
              </p:nvSpPr>
              <p:spPr bwMode="auto">
                <a:xfrm>
                  <a:off x="2736"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60835" name="Rectangle 11">
                  <a:extLst>
                    <a:ext uri="{FF2B5EF4-FFF2-40B4-BE49-F238E27FC236}">
                      <a16:creationId xmlns:a16="http://schemas.microsoft.com/office/drawing/2014/main" id="{20735D52-9408-ED6C-962A-9A61D7AF266A}"/>
                    </a:ext>
                  </a:extLst>
                </p:cNvPr>
                <p:cNvSpPr>
                  <a:spLocks noChangeArrowheads="1"/>
                </p:cNvSpPr>
                <p:nvPr/>
              </p:nvSpPr>
              <p:spPr bwMode="auto">
                <a:xfrm>
                  <a:off x="2736"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0986</a:t>
                  </a:r>
                </a:p>
              </p:txBody>
            </p:sp>
            <p:sp>
              <p:nvSpPr>
                <p:cNvPr id="160836" name="Rectangle 12">
                  <a:extLst>
                    <a:ext uri="{FF2B5EF4-FFF2-40B4-BE49-F238E27FC236}">
                      <a16:creationId xmlns:a16="http://schemas.microsoft.com/office/drawing/2014/main" id="{4E90EE87-EE3A-9830-B842-AA3918A8C504}"/>
                    </a:ext>
                  </a:extLst>
                </p:cNvPr>
                <p:cNvSpPr>
                  <a:spLocks noChangeArrowheads="1"/>
                </p:cNvSpPr>
                <p:nvPr/>
              </p:nvSpPr>
              <p:spPr bwMode="auto">
                <a:xfrm>
                  <a:off x="2736"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 9867</a:t>
                  </a:r>
                </a:p>
              </p:txBody>
            </p:sp>
            <p:sp>
              <p:nvSpPr>
                <p:cNvPr id="160837" name="Rectangle 13">
                  <a:extLst>
                    <a:ext uri="{FF2B5EF4-FFF2-40B4-BE49-F238E27FC236}">
                      <a16:creationId xmlns:a16="http://schemas.microsoft.com/office/drawing/2014/main" id="{CE5EC16E-39EE-DE28-6460-182DA19A049A}"/>
                    </a:ext>
                  </a:extLst>
                </p:cNvPr>
                <p:cNvSpPr>
                  <a:spLocks noChangeArrowheads="1"/>
                </p:cNvSpPr>
                <p:nvPr/>
              </p:nvSpPr>
              <p:spPr bwMode="auto">
                <a:xfrm>
                  <a:off x="2736"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3298</a:t>
                  </a:r>
                </a:p>
              </p:txBody>
            </p:sp>
            <p:sp>
              <p:nvSpPr>
                <p:cNvPr id="160838" name="Rectangle 14">
                  <a:extLst>
                    <a:ext uri="{FF2B5EF4-FFF2-40B4-BE49-F238E27FC236}">
                      <a16:creationId xmlns:a16="http://schemas.microsoft.com/office/drawing/2014/main" id="{91401ADF-2C2F-3345-75FD-3ACD40FDA695}"/>
                    </a:ext>
                  </a:extLst>
                </p:cNvPr>
                <p:cNvSpPr>
                  <a:spLocks noChangeArrowheads="1"/>
                </p:cNvSpPr>
                <p:nvPr/>
              </p:nvSpPr>
              <p:spPr bwMode="auto">
                <a:xfrm>
                  <a:off x="2736"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3212</a:t>
                  </a:r>
                </a:p>
              </p:txBody>
            </p:sp>
          </p:grpSp>
          <p:grpSp>
            <p:nvGrpSpPr>
              <p:cNvPr id="160826" name="Group 15">
                <a:extLst>
                  <a:ext uri="{FF2B5EF4-FFF2-40B4-BE49-F238E27FC236}">
                    <a16:creationId xmlns:a16="http://schemas.microsoft.com/office/drawing/2014/main" id="{E64ED43C-7646-2FE4-0187-FD02504DF567}"/>
                  </a:ext>
                </a:extLst>
              </p:cNvPr>
              <p:cNvGrpSpPr>
                <a:grpSpLocks/>
              </p:cNvGrpSpPr>
              <p:nvPr/>
            </p:nvGrpSpPr>
            <p:grpSpPr bwMode="auto">
              <a:xfrm>
                <a:off x="4150" y="1488"/>
                <a:ext cx="432" cy="1441"/>
                <a:chOff x="3648" y="1920"/>
                <a:chExt cx="864" cy="1536"/>
              </a:xfrm>
            </p:grpSpPr>
            <p:sp>
              <p:nvSpPr>
                <p:cNvPr id="160827" name="Rectangle 16">
                  <a:extLst>
                    <a:ext uri="{FF2B5EF4-FFF2-40B4-BE49-F238E27FC236}">
                      <a16:creationId xmlns:a16="http://schemas.microsoft.com/office/drawing/2014/main" id="{A67DD146-333A-A63F-332C-5FA2535AD3A9}"/>
                    </a:ext>
                  </a:extLst>
                </p:cNvPr>
                <p:cNvSpPr>
                  <a:spLocks noChangeArrowheads="1"/>
                </p:cNvSpPr>
                <p:nvPr/>
              </p:nvSpPr>
              <p:spPr bwMode="auto">
                <a:xfrm>
                  <a:off x="3648" y="249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2256</a:t>
                  </a:r>
                  <a:endParaRPr lang="pt-BR" altLang="pt-BR">
                    <a:latin typeface="Times New Roman" panose="02020603050405020304" pitchFamily="18" charset="0"/>
                  </a:endParaRPr>
                </a:p>
              </p:txBody>
            </p:sp>
            <p:sp>
              <p:nvSpPr>
                <p:cNvPr id="160828" name="Rectangle 17">
                  <a:extLst>
                    <a:ext uri="{FF2B5EF4-FFF2-40B4-BE49-F238E27FC236}">
                      <a16:creationId xmlns:a16="http://schemas.microsoft.com/office/drawing/2014/main" id="{A286EE8C-9E7C-0BE8-95A8-2B6E88845F59}"/>
                    </a:ext>
                  </a:extLst>
                </p:cNvPr>
                <p:cNvSpPr>
                  <a:spLocks noChangeArrowheads="1"/>
                </p:cNvSpPr>
                <p:nvPr/>
              </p:nvSpPr>
              <p:spPr bwMode="auto">
                <a:xfrm>
                  <a:off x="3648" y="1920"/>
                  <a:ext cx="864" cy="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Saldo</a:t>
                  </a:r>
                  <a:endParaRPr lang="pt-BR" altLang="pt-BR">
                    <a:latin typeface="Times New Roman" panose="02020603050405020304" pitchFamily="18" charset="0"/>
                  </a:endParaRPr>
                </a:p>
              </p:txBody>
            </p:sp>
            <p:sp>
              <p:nvSpPr>
                <p:cNvPr id="160829" name="Rectangle 18">
                  <a:extLst>
                    <a:ext uri="{FF2B5EF4-FFF2-40B4-BE49-F238E27FC236}">
                      <a16:creationId xmlns:a16="http://schemas.microsoft.com/office/drawing/2014/main" id="{C75EB067-20F5-E268-691A-B362C079F0C5}"/>
                    </a:ext>
                  </a:extLst>
                </p:cNvPr>
                <p:cNvSpPr>
                  <a:spLocks noChangeArrowheads="1"/>
                </p:cNvSpPr>
                <p:nvPr/>
              </p:nvSpPr>
              <p:spPr bwMode="auto">
                <a:xfrm>
                  <a:off x="3648" y="225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2290</a:t>
                  </a:r>
                  <a:endParaRPr lang="pt-BR" altLang="pt-BR">
                    <a:latin typeface="Times New Roman" panose="02020603050405020304" pitchFamily="18" charset="0"/>
                  </a:endParaRPr>
                </a:p>
              </p:txBody>
            </p:sp>
            <p:sp>
              <p:nvSpPr>
                <p:cNvPr id="160830" name="Rectangle 19">
                  <a:extLst>
                    <a:ext uri="{FF2B5EF4-FFF2-40B4-BE49-F238E27FC236}">
                      <a16:creationId xmlns:a16="http://schemas.microsoft.com/office/drawing/2014/main" id="{EB66639A-E0F0-4F4D-2730-D82C5D6B6601}"/>
                    </a:ext>
                  </a:extLst>
                </p:cNvPr>
                <p:cNvSpPr>
                  <a:spLocks noChangeArrowheads="1"/>
                </p:cNvSpPr>
                <p:nvPr/>
              </p:nvSpPr>
              <p:spPr bwMode="auto">
                <a:xfrm>
                  <a:off x="3648" y="273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4890</a:t>
                  </a:r>
                  <a:endParaRPr lang="pt-BR" altLang="pt-BR">
                    <a:latin typeface="Times New Roman" panose="02020603050405020304" pitchFamily="18" charset="0"/>
                  </a:endParaRPr>
                </a:p>
              </p:txBody>
            </p:sp>
            <p:sp>
              <p:nvSpPr>
                <p:cNvPr id="160831" name="Rectangle 20">
                  <a:extLst>
                    <a:ext uri="{FF2B5EF4-FFF2-40B4-BE49-F238E27FC236}">
                      <a16:creationId xmlns:a16="http://schemas.microsoft.com/office/drawing/2014/main" id="{5D49BB01-1E16-F656-B51A-D81ADAD0BB5B}"/>
                    </a:ext>
                  </a:extLst>
                </p:cNvPr>
                <p:cNvSpPr>
                  <a:spLocks noChangeArrowheads="1"/>
                </p:cNvSpPr>
                <p:nvPr/>
              </p:nvSpPr>
              <p:spPr bwMode="auto">
                <a:xfrm>
                  <a:off x="3648" y="297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238</a:t>
                  </a:r>
                  <a:endParaRPr lang="pt-BR" altLang="pt-BR">
                    <a:latin typeface="Times New Roman" panose="02020603050405020304" pitchFamily="18" charset="0"/>
                  </a:endParaRPr>
                </a:p>
              </p:txBody>
            </p:sp>
            <p:sp>
              <p:nvSpPr>
                <p:cNvPr id="160832" name="Rectangle 21">
                  <a:extLst>
                    <a:ext uri="{FF2B5EF4-FFF2-40B4-BE49-F238E27FC236}">
                      <a16:creationId xmlns:a16="http://schemas.microsoft.com/office/drawing/2014/main" id="{7CA160C9-5675-AC32-835C-1F229E93DADA}"/>
                    </a:ext>
                  </a:extLst>
                </p:cNvPr>
                <p:cNvSpPr>
                  <a:spLocks noChangeArrowheads="1"/>
                </p:cNvSpPr>
                <p:nvPr/>
              </p:nvSpPr>
              <p:spPr bwMode="auto">
                <a:xfrm>
                  <a:off x="3648" y="3216"/>
                  <a:ext cx="864" cy="2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2090</a:t>
                  </a:r>
                </a:p>
              </p:txBody>
            </p:sp>
          </p:grpSp>
        </p:grpSp>
        <p:sp>
          <p:nvSpPr>
            <p:cNvPr id="160824" name="Text Box 22">
              <a:extLst>
                <a:ext uri="{FF2B5EF4-FFF2-40B4-BE49-F238E27FC236}">
                  <a16:creationId xmlns:a16="http://schemas.microsoft.com/office/drawing/2014/main" id="{E604C064-507C-A04B-993F-CD146B67E2DB}"/>
                </a:ext>
              </a:extLst>
            </p:cNvPr>
            <p:cNvSpPr txBox="1">
              <a:spLocks noChangeArrowheads="1"/>
            </p:cNvSpPr>
            <p:nvPr/>
          </p:nvSpPr>
          <p:spPr bwMode="auto">
            <a:xfrm>
              <a:off x="3644" y="148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latin typeface="Times New Roman" panose="02020603050405020304" pitchFamily="18" charset="0"/>
                </a:rPr>
                <a:t>6754</a:t>
              </a:r>
            </a:p>
          </p:txBody>
        </p:sp>
      </p:grpSp>
      <p:sp>
        <p:nvSpPr>
          <p:cNvPr id="160775" name="AutoShape 23">
            <a:extLst>
              <a:ext uri="{FF2B5EF4-FFF2-40B4-BE49-F238E27FC236}">
                <a16:creationId xmlns:a16="http://schemas.microsoft.com/office/drawing/2014/main" id="{23870D30-B7FC-49AC-6AC0-C9E6EE07505C}"/>
              </a:ext>
            </a:extLst>
          </p:cNvPr>
          <p:cNvSpPr>
            <a:spLocks noChangeArrowheads="1"/>
          </p:cNvSpPr>
          <p:nvPr/>
        </p:nvSpPr>
        <p:spPr bwMode="auto">
          <a:xfrm>
            <a:off x="5791200" y="3055938"/>
            <a:ext cx="685800" cy="685800"/>
          </a:xfrm>
          <a:prstGeom prst="rightArrow">
            <a:avLst>
              <a:gd name="adj1" fmla="val 50000"/>
              <a:gd name="adj2" fmla="val 25000"/>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              </a:t>
            </a:r>
          </a:p>
        </p:txBody>
      </p:sp>
      <p:sp>
        <p:nvSpPr>
          <p:cNvPr id="160776" name="Rectangle 24">
            <a:extLst>
              <a:ext uri="{FF2B5EF4-FFF2-40B4-BE49-F238E27FC236}">
                <a16:creationId xmlns:a16="http://schemas.microsoft.com/office/drawing/2014/main" id="{58C2ACEC-26A5-C2B5-B524-2BB0024B1A85}"/>
              </a:ext>
            </a:extLst>
          </p:cNvPr>
          <p:cNvSpPr>
            <a:spLocks noChangeArrowheads="1"/>
          </p:cNvSpPr>
          <p:nvPr/>
        </p:nvSpPr>
        <p:spPr bwMode="auto">
          <a:xfrm>
            <a:off x="2667000" y="3200400"/>
            <a:ext cx="11430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60777" name="Text Box 25">
            <a:extLst>
              <a:ext uri="{FF2B5EF4-FFF2-40B4-BE49-F238E27FC236}">
                <a16:creationId xmlns:a16="http://schemas.microsoft.com/office/drawing/2014/main" id="{0BD49CF0-423D-8898-265D-EB99B05C2498}"/>
              </a:ext>
            </a:extLst>
          </p:cNvPr>
          <p:cNvSpPr txBox="1">
            <a:spLocks noChangeArrowheads="1"/>
          </p:cNvSpPr>
          <p:nvPr/>
        </p:nvSpPr>
        <p:spPr bwMode="auto">
          <a:xfrm>
            <a:off x="2803526" y="3317875"/>
            <a:ext cx="911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Conta</a:t>
            </a:r>
          </a:p>
        </p:txBody>
      </p:sp>
      <p:sp>
        <p:nvSpPr>
          <p:cNvPr id="160778" name="Oval 26">
            <a:extLst>
              <a:ext uri="{FF2B5EF4-FFF2-40B4-BE49-F238E27FC236}">
                <a16:creationId xmlns:a16="http://schemas.microsoft.com/office/drawing/2014/main" id="{AF74B8C5-5BAD-6890-6F6F-A5AAB908D610}"/>
              </a:ext>
            </a:extLst>
          </p:cNvPr>
          <p:cNvSpPr>
            <a:spLocks noChangeArrowheads="1"/>
          </p:cNvSpPr>
          <p:nvPr/>
        </p:nvSpPr>
        <p:spPr bwMode="auto">
          <a:xfrm>
            <a:off x="2057400" y="2286000"/>
            <a:ext cx="1219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u="sng">
                <a:latin typeface="Times New Roman" panose="02020603050405020304" pitchFamily="18" charset="0"/>
              </a:rPr>
              <a:t>No.</a:t>
            </a:r>
            <a:endParaRPr lang="pt-BR" altLang="pt-BR">
              <a:latin typeface="Times New Roman" panose="02020603050405020304" pitchFamily="18" charset="0"/>
            </a:endParaRPr>
          </a:p>
        </p:txBody>
      </p:sp>
      <p:sp>
        <p:nvSpPr>
          <p:cNvPr id="160779" name="Oval 27">
            <a:extLst>
              <a:ext uri="{FF2B5EF4-FFF2-40B4-BE49-F238E27FC236}">
                <a16:creationId xmlns:a16="http://schemas.microsoft.com/office/drawing/2014/main" id="{97CB204E-0F7D-3233-28BB-C043281C380C}"/>
              </a:ext>
            </a:extLst>
          </p:cNvPr>
          <p:cNvSpPr>
            <a:spLocks noChangeArrowheads="1"/>
          </p:cNvSpPr>
          <p:nvPr/>
        </p:nvSpPr>
        <p:spPr bwMode="auto">
          <a:xfrm>
            <a:off x="3429000" y="2209800"/>
            <a:ext cx="1371600" cy="609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a:latin typeface="Times New Roman" panose="02020603050405020304" pitchFamily="18" charset="0"/>
            </a:endParaRPr>
          </a:p>
        </p:txBody>
      </p:sp>
      <p:sp>
        <p:nvSpPr>
          <p:cNvPr id="160780" name="Line 28">
            <a:extLst>
              <a:ext uri="{FF2B5EF4-FFF2-40B4-BE49-F238E27FC236}">
                <a16:creationId xmlns:a16="http://schemas.microsoft.com/office/drawing/2014/main" id="{737F854E-AE95-0DCE-A9FB-25A577842F03}"/>
              </a:ext>
            </a:extLst>
          </p:cNvPr>
          <p:cNvSpPr>
            <a:spLocks noChangeShapeType="1"/>
          </p:cNvSpPr>
          <p:nvPr/>
        </p:nvSpPr>
        <p:spPr bwMode="auto">
          <a:xfrm>
            <a:off x="2667000" y="2743200"/>
            <a:ext cx="2286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81" name="Line 29">
            <a:extLst>
              <a:ext uri="{FF2B5EF4-FFF2-40B4-BE49-F238E27FC236}">
                <a16:creationId xmlns:a16="http://schemas.microsoft.com/office/drawing/2014/main" id="{BE0F6D10-0209-A294-2DC0-4FCD564EE84D}"/>
              </a:ext>
            </a:extLst>
          </p:cNvPr>
          <p:cNvSpPr>
            <a:spLocks noChangeShapeType="1"/>
          </p:cNvSpPr>
          <p:nvPr/>
        </p:nvSpPr>
        <p:spPr bwMode="auto">
          <a:xfrm flipH="1">
            <a:off x="3581400" y="2819400"/>
            <a:ext cx="533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82" name="Text Box 30">
            <a:extLst>
              <a:ext uri="{FF2B5EF4-FFF2-40B4-BE49-F238E27FC236}">
                <a16:creationId xmlns:a16="http://schemas.microsoft.com/office/drawing/2014/main" id="{006CFB79-2926-F55E-EC7F-B75AAB22054C}"/>
              </a:ext>
            </a:extLst>
          </p:cNvPr>
          <p:cNvSpPr txBox="1">
            <a:spLocks noChangeArrowheads="1"/>
          </p:cNvSpPr>
          <p:nvPr/>
        </p:nvSpPr>
        <p:spPr bwMode="auto">
          <a:xfrm>
            <a:off x="3657600" y="2286000"/>
            <a:ext cx="877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latin typeface="Times New Roman" panose="02020603050405020304" pitchFamily="18" charset="0"/>
              </a:rPr>
              <a:t>Saldo</a:t>
            </a:r>
          </a:p>
        </p:txBody>
      </p:sp>
      <p:sp>
        <p:nvSpPr>
          <p:cNvPr id="160783" name="Oval 31">
            <a:extLst>
              <a:ext uri="{FF2B5EF4-FFF2-40B4-BE49-F238E27FC236}">
                <a16:creationId xmlns:a16="http://schemas.microsoft.com/office/drawing/2014/main" id="{C379DC06-D5BC-3BCD-6BF8-CB5B6156CC19}"/>
              </a:ext>
            </a:extLst>
          </p:cNvPr>
          <p:cNvSpPr>
            <a:spLocks noChangeArrowheads="1"/>
          </p:cNvSpPr>
          <p:nvPr/>
        </p:nvSpPr>
        <p:spPr bwMode="auto">
          <a:xfrm>
            <a:off x="3124200" y="4572000"/>
            <a:ext cx="3810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b="1">
                <a:solidFill>
                  <a:schemeClr val="hlink"/>
                </a:solidFill>
                <a:latin typeface="Times New Roman" panose="02020603050405020304" pitchFamily="18" charset="0"/>
              </a:rPr>
              <a:t>O</a:t>
            </a:r>
            <a:endParaRPr lang="pt-BR" altLang="pt-BR">
              <a:solidFill>
                <a:schemeClr val="hlink"/>
              </a:solidFill>
              <a:latin typeface="Times New Roman" panose="02020603050405020304" pitchFamily="18" charset="0"/>
            </a:endParaRPr>
          </a:p>
        </p:txBody>
      </p:sp>
      <p:sp>
        <p:nvSpPr>
          <p:cNvPr id="160784" name="Rectangle 32">
            <a:extLst>
              <a:ext uri="{FF2B5EF4-FFF2-40B4-BE49-F238E27FC236}">
                <a16:creationId xmlns:a16="http://schemas.microsoft.com/office/drawing/2014/main" id="{7ABF0417-2572-578E-FDC6-A2A48B4C784C}"/>
              </a:ext>
            </a:extLst>
          </p:cNvPr>
          <p:cNvSpPr>
            <a:spLocks noChangeArrowheads="1"/>
          </p:cNvSpPr>
          <p:nvPr/>
        </p:nvSpPr>
        <p:spPr bwMode="auto">
          <a:xfrm>
            <a:off x="1676400" y="5562600"/>
            <a:ext cx="12192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solidFill>
                  <a:srgbClr val="FF00FF"/>
                </a:solidFill>
                <a:latin typeface="Times New Roman" panose="02020603050405020304" pitchFamily="18" charset="0"/>
              </a:rPr>
              <a:t>Corrente</a:t>
            </a:r>
          </a:p>
        </p:txBody>
      </p:sp>
      <p:sp>
        <p:nvSpPr>
          <p:cNvPr id="160785" name="Rectangle 33">
            <a:extLst>
              <a:ext uri="{FF2B5EF4-FFF2-40B4-BE49-F238E27FC236}">
                <a16:creationId xmlns:a16="http://schemas.microsoft.com/office/drawing/2014/main" id="{E533C4D9-5821-D70D-0B90-9887B57FDA55}"/>
              </a:ext>
            </a:extLst>
          </p:cNvPr>
          <p:cNvSpPr>
            <a:spLocks noChangeArrowheads="1"/>
          </p:cNvSpPr>
          <p:nvPr/>
        </p:nvSpPr>
        <p:spPr bwMode="auto">
          <a:xfrm>
            <a:off x="3886200" y="5562600"/>
            <a:ext cx="1371600" cy="609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60786" name="Line 34">
            <a:extLst>
              <a:ext uri="{FF2B5EF4-FFF2-40B4-BE49-F238E27FC236}">
                <a16:creationId xmlns:a16="http://schemas.microsoft.com/office/drawing/2014/main" id="{6D1A3DB9-1BCB-AE7A-3A9F-A55095374B6E}"/>
              </a:ext>
            </a:extLst>
          </p:cNvPr>
          <p:cNvSpPr>
            <a:spLocks noChangeShapeType="1"/>
          </p:cNvSpPr>
          <p:nvPr/>
        </p:nvSpPr>
        <p:spPr bwMode="auto">
          <a:xfrm flipH="1">
            <a:off x="2438400" y="4876800"/>
            <a:ext cx="6858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87" name="Line 35">
            <a:extLst>
              <a:ext uri="{FF2B5EF4-FFF2-40B4-BE49-F238E27FC236}">
                <a16:creationId xmlns:a16="http://schemas.microsoft.com/office/drawing/2014/main" id="{ADC26A30-75B7-0442-0944-CD79E9DB1A0F}"/>
              </a:ext>
            </a:extLst>
          </p:cNvPr>
          <p:cNvSpPr>
            <a:spLocks noChangeShapeType="1"/>
          </p:cNvSpPr>
          <p:nvPr/>
        </p:nvSpPr>
        <p:spPr bwMode="auto">
          <a:xfrm>
            <a:off x="3505200" y="4876800"/>
            <a:ext cx="8382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88" name="Text Box 36">
            <a:extLst>
              <a:ext uri="{FF2B5EF4-FFF2-40B4-BE49-F238E27FC236}">
                <a16:creationId xmlns:a16="http://schemas.microsoft.com/office/drawing/2014/main" id="{01BDD5EC-4A27-DE86-E619-2E3804C6DF69}"/>
              </a:ext>
            </a:extLst>
          </p:cNvPr>
          <p:cNvSpPr txBox="1">
            <a:spLocks noChangeArrowheads="1"/>
          </p:cNvSpPr>
          <p:nvPr/>
        </p:nvSpPr>
        <p:spPr bwMode="auto">
          <a:xfrm rot="18436372">
            <a:off x="3733007" y="4953794"/>
            <a:ext cx="45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60789" name="Text Box 37">
            <a:extLst>
              <a:ext uri="{FF2B5EF4-FFF2-40B4-BE49-F238E27FC236}">
                <a16:creationId xmlns:a16="http://schemas.microsoft.com/office/drawing/2014/main" id="{96FD58E3-D815-4F73-BBE5-74A95CAB655F}"/>
              </a:ext>
            </a:extLst>
          </p:cNvPr>
          <p:cNvSpPr txBox="1">
            <a:spLocks noChangeArrowheads="1"/>
          </p:cNvSpPr>
          <p:nvPr/>
        </p:nvSpPr>
        <p:spPr bwMode="auto">
          <a:xfrm rot="2768329">
            <a:off x="2537619" y="4929982"/>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b="1">
                <a:latin typeface="Times New Roman" panose="02020603050405020304" pitchFamily="18" charset="0"/>
                <a:sym typeface="Symbol" panose="05050102010706020507" pitchFamily="18" charset="2"/>
              </a:rPr>
              <a:t></a:t>
            </a:r>
            <a:endParaRPr lang="pt-BR" altLang="pt-BR" sz="2800">
              <a:latin typeface="Times New Roman" panose="02020603050405020304" pitchFamily="18" charset="0"/>
            </a:endParaRPr>
          </a:p>
        </p:txBody>
      </p:sp>
      <p:sp>
        <p:nvSpPr>
          <p:cNvPr id="160790" name="Line 38">
            <a:extLst>
              <a:ext uri="{FF2B5EF4-FFF2-40B4-BE49-F238E27FC236}">
                <a16:creationId xmlns:a16="http://schemas.microsoft.com/office/drawing/2014/main" id="{1EABCA52-1F04-4618-ECDD-9FD0D65FD900}"/>
              </a:ext>
            </a:extLst>
          </p:cNvPr>
          <p:cNvSpPr>
            <a:spLocks noChangeShapeType="1"/>
          </p:cNvSpPr>
          <p:nvPr/>
        </p:nvSpPr>
        <p:spPr bwMode="auto">
          <a:xfrm flipV="1">
            <a:off x="3276600" y="38100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91" name="Text Box 39">
            <a:extLst>
              <a:ext uri="{FF2B5EF4-FFF2-40B4-BE49-F238E27FC236}">
                <a16:creationId xmlns:a16="http://schemas.microsoft.com/office/drawing/2014/main" id="{DC2A6BCF-3245-398D-C794-D45C5387D9AF}"/>
              </a:ext>
            </a:extLst>
          </p:cNvPr>
          <p:cNvSpPr txBox="1">
            <a:spLocks noChangeArrowheads="1"/>
          </p:cNvSpPr>
          <p:nvPr/>
        </p:nvSpPr>
        <p:spPr bwMode="auto">
          <a:xfrm>
            <a:off x="3886201" y="563880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Poupança</a:t>
            </a:r>
          </a:p>
        </p:txBody>
      </p:sp>
      <p:sp>
        <p:nvSpPr>
          <p:cNvPr id="160792" name="Oval 40">
            <a:extLst>
              <a:ext uri="{FF2B5EF4-FFF2-40B4-BE49-F238E27FC236}">
                <a16:creationId xmlns:a16="http://schemas.microsoft.com/office/drawing/2014/main" id="{82A33B81-7B73-CF48-0A05-06B162C32F86}"/>
              </a:ext>
            </a:extLst>
          </p:cNvPr>
          <p:cNvSpPr>
            <a:spLocks noChangeArrowheads="1"/>
          </p:cNvSpPr>
          <p:nvPr/>
        </p:nvSpPr>
        <p:spPr bwMode="auto">
          <a:xfrm>
            <a:off x="1524000" y="4572000"/>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Limite</a:t>
            </a:r>
          </a:p>
        </p:txBody>
      </p:sp>
      <p:sp>
        <p:nvSpPr>
          <p:cNvPr id="160793" name="Line 41">
            <a:extLst>
              <a:ext uri="{FF2B5EF4-FFF2-40B4-BE49-F238E27FC236}">
                <a16:creationId xmlns:a16="http://schemas.microsoft.com/office/drawing/2014/main" id="{356DB89F-4F33-8269-FA0A-CFA49541621C}"/>
              </a:ext>
            </a:extLst>
          </p:cNvPr>
          <p:cNvSpPr>
            <a:spLocks noChangeShapeType="1"/>
          </p:cNvSpPr>
          <p:nvPr/>
        </p:nvSpPr>
        <p:spPr bwMode="auto">
          <a:xfrm>
            <a:off x="2209800" y="50292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794" name="Oval 42">
            <a:extLst>
              <a:ext uri="{FF2B5EF4-FFF2-40B4-BE49-F238E27FC236}">
                <a16:creationId xmlns:a16="http://schemas.microsoft.com/office/drawing/2014/main" id="{427FC5D5-E096-45A6-C2CE-3404749D0FDF}"/>
              </a:ext>
            </a:extLst>
          </p:cNvPr>
          <p:cNvSpPr>
            <a:spLocks noChangeArrowheads="1"/>
          </p:cNvSpPr>
          <p:nvPr/>
        </p:nvSpPr>
        <p:spPr bwMode="auto">
          <a:xfrm>
            <a:off x="3124200" y="6332538"/>
            <a:ext cx="13716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a:latin typeface="Times New Roman" panose="02020603050405020304" pitchFamily="18" charset="0"/>
              </a:rPr>
              <a:t>Juros</a:t>
            </a:r>
          </a:p>
        </p:txBody>
      </p:sp>
      <p:grpSp>
        <p:nvGrpSpPr>
          <p:cNvPr id="160795" name="Group 43">
            <a:extLst>
              <a:ext uri="{FF2B5EF4-FFF2-40B4-BE49-F238E27FC236}">
                <a16:creationId xmlns:a16="http://schemas.microsoft.com/office/drawing/2014/main" id="{88C31FA2-4475-107B-61AA-D3C3FCD2D1A2}"/>
              </a:ext>
            </a:extLst>
          </p:cNvPr>
          <p:cNvGrpSpPr>
            <a:grpSpLocks/>
          </p:cNvGrpSpPr>
          <p:nvPr/>
        </p:nvGrpSpPr>
        <p:grpSpPr bwMode="auto">
          <a:xfrm>
            <a:off x="5791200" y="4424364"/>
            <a:ext cx="2057400" cy="1519237"/>
            <a:chOff x="2688" y="2448"/>
            <a:chExt cx="1296" cy="957"/>
          </a:xfrm>
        </p:grpSpPr>
        <p:grpSp>
          <p:nvGrpSpPr>
            <p:cNvPr id="160813" name="Group 44">
              <a:extLst>
                <a:ext uri="{FF2B5EF4-FFF2-40B4-BE49-F238E27FC236}">
                  <a16:creationId xmlns:a16="http://schemas.microsoft.com/office/drawing/2014/main" id="{BFE5B4D1-B38F-402B-EDFF-52F330B621BA}"/>
                </a:ext>
              </a:extLst>
            </p:cNvPr>
            <p:cNvGrpSpPr>
              <a:grpSpLocks/>
            </p:cNvGrpSpPr>
            <p:nvPr/>
          </p:nvGrpSpPr>
          <p:grpSpPr bwMode="auto">
            <a:xfrm>
              <a:off x="2688" y="2448"/>
              <a:ext cx="1296" cy="957"/>
              <a:chOff x="2688" y="2448"/>
              <a:chExt cx="1296" cy="957"/>
            </a:xfrm>
          </p:grpSpPr>
          <p:sp>
            <p:nvSpPr>
              <p:cNvPr id="160815" name="Rectangle 45">
                <a:extLst>
                  <a:ext uri="{FF2B5EF4-FFF2-40B4-BE49-F238E27FC236}">
                    <a16:creationId xmlns:a16="http://schemas.microsoft.com/office/drawing/2014/main" id="{CCC125DC-2593-9C3B-3E5C-E367EC5B4A49}"/>
                  </a:ext>
                </a:extLst>
              </p:cNvPr>
              <p:cNvSpPr>
                <a:spLocks noChangeArrowheads="1"/>
              </p:cNvSpPr>
              <p:nvPr/>
            </p:nvSpPr>
            <p:spPr bwMode="auto">
              <a:xfrm>
                <a:off x="2688" y="2970"/>
                <a:ext cx="69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endParaRPr lang="pt-BR" altLang="pt-BR" sz="2000">
                  <a:latin typeface="Times New Roman" panose="02020603050405020304" pitchFamily="18" charset="0"/>
                </a:endParaRPr>
              </a:p>
            </p:txBody>
          </p:sp>
          <p:sp>
            <p:nvSpPr>
              <p:cNvPr id="160816" name="Rectangle 46">
                <a:extLst>
                  <a:ext uri="{FF2B5EF4-FFF2-40B4-BE49-F238E27FC236}">
                    <a16:creationId xmlns:a16="http://schemas.microsoft.com/office/drawing/2014/main" id="{F3575F18-BD92-4A1E-B5EC-09D06096CD83}"/>
                  </a:ext>
                </a:extLst>
              </p:cNvPr>
              <p:cNvSpPr>
                <a:spLocks noChangeArrowheads="1"/>
              </p:cNvSpPr>
              <p:nvPr/>
            </p:nvSpPr>
            <p:spPr bwMode="auto">
              <a:xfrm>
                <a:off x="2688" y="2448"/>
                <a:ext cx="69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60817" name="Rectangle 47">
                <a:extLst>
                  <a:ext uri="{FF2B5EF4-FFF2-40B4-BE49-F238E27FC236}">
                    <a16:creationId xmlns:a16="http://schemas.microsoft.com/office/drawing/2014/main" id="{E2762437-EE2D-07CB-3740-582F99B0458C}"/>
                  </a:ext>
                </a:extLst>
              </p:cNvPr>
              <p:cNvSpPr>
                <a:spLocks noChangeArrowheads="1"/>
              </p:cNvSpPr>
              <p:nvPr/>
            </p:nvSpPr>
            <p:spPr bwMode="auto">
              <a:xfrm>
                <a:off x="2688" y="2753"/>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669900"/>
                    </a:solidFill>
                    <a:latin typeface="Times New Roman" panose="02020603050405020304" pitchFamily="18" charset="0"/>
                  </a:rPr>
                  <a:t>0986</a:t>
                </a:r>
              </a:p>
            </p:txBody>
          </p:sp>
          <p:sp>
            <p:nvSpPr>
              <p:cNvPr id="160818" name="Rectangle 48">
                <a:extLst>
                  <a:ext uri="{FF2B5EF4-FFF2-40B4-BE49-F238E27FC236}">
                    <a16:creationId xmlns:a16="http://schemas.microsoft.com/office/drawing/2014/main" id="{E2863FDC-011C-BCBD-FD6C-5FAB75C6DE6E}"/>
                  </a:ext>
                </a:extLst>
              </p:cNvPr>
              <p:cNvSpPr>
                <a:spLocks noChangeArrowheads="1"/>
              </p:cNvSpPr>
              <p:nvPr/>
            </p:nvSpPr>
            <p:spPr bwMode="auto">
              <a:xfrm>
                <a:off x="2688" y="3188"/>
                <a:ext cx="69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 9867</a:t>
                </a:r>
              </a:p>
            </p:txBody>
          </p:sp>
          <p:sp>
            <p:nvSpPr>
              <p:cNvPr id="160819" name="Rectangle 49">
                <a:extLst>
                  <a:ext uri="{FF2B5EF4-FFF2-40B4-BE49-F238E27FC236}">
                    <a16:creationId xmlns:a16="http://schemas.microsoft.com/office/drawing/2014/main" id="{03C79931-286E-D13C-A5E3-70A048BA66E5}"/>
                  </a:ext>
                </a:extLst>
              </p:cNvPr>
              <p:cNvSpPr>
                <a:spLocks noChangeArrowheads="1"/>
              </p:cNvSpPr>
              <p:nvPr/>
            </p:nvSpPr>
            <p:spPr bwMode="auto">
              <a:xfrm>
                <a:off x="3422" y="2970"/>
                <a:ext cx="562" cy="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200</a:t>
                </a:r>
                <a:endParaRPr lang="pt-BR" altLang="pt-BR">
                  <a:latin typeface="Times New Roman" panose="02020603050405020304" pitchFamily="18" charset="0"/>
                </a:endParaRPr>
              </a:p>
            </p:txBody>
          </p:sp>
          <p:sp>
            <p:nvSpPr>
              <p:cNvPr id="160820" name="Rectangle 50">
                <a:extLst>
                  <a:ext uri="{FF2B5EF4-FFF2-40B4-BE49-F238E27FC236}">
                    <a16:creationId xmlns:a16="http://schemas.microsoft.com/office/drawing/2014/main" id="{D85CBCEB-FB80-4B96-7DD4-C021D5BE86F6}"/>
                  </a:ext>
                </a:extLst>
              </p:cNvPr>
              <p:cNvSpPr>
                <a:spLocks noChangeArrowheads="1"/>
              </p:cNvSpPr>
              <p:nvPr/>
            </p:nvSpPr>
            <p:spPr bwMode="auto">
              <a:xfrm>
                <a:off x="3422" y="2448"/>
                <a:ext cx="562" cy="2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Limite</a:t>
                </a:r>
                <a:endParaRPr lang="pt-BR" altLang="pt-BR">
                  <a:latin typeface="Times New Roman" panose="02020603050405020304" pitchFamily="18" charset="0"/>
                </a:endParaRPr>
              </a:p>
            </p:txBody>
          </p:sp>
          <p:sp>
            <p:nvSpPr>
              <p:cNvPr id="160821" name="Rectangle 51">
                <a:extLst>
                  <a:ext uri="{FF2B5EF4-FFF2-40B4-BE49-F238E27FC236}">
                    <a16:creationId xmlns:a16="http://schemas.microsoft.com/office/drawing/2014/main" id="{4A917F2A-2405-8FA8-1846-EB5EA576F7E7}"/>
                  </a:ext>
                </a:extLst>
              </p:cNvPr>
              <p:cNvSpPr>
                <a:spLocks noChangeArrowheads="1"/>
              </p:cNvSpPr>
              <p:nvPr/>
            </p:nvSpPr>
            <p:spPr bwMode="auto">
              <a:xfrm>
                <a:off x="3422" y="2753"/>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669900"/>
                    </a:solidFill>
                    <a:latin typeface="Times New Roman" panose="02020603050405020304" pitchFamily="18" charset="0"/>
                  </a:rPr>
                  <a:t>200</a:t>
                </a:r>
                <a:endParaRPr lang="pt-BR" altLang="pt-BR" b="1">
                  <a:solidFill>
                    <a:srgbClr val="669900"/>
                  </a:solidFill>
                  <a:latin typeface="Times New Roman" panose="02020603050405020304" pitchFamily="18" charset="0"/>
                </a:endParaRPr>
              </a:p>
            </p:txBody>
          </p:sp>
          <p:sp>
            <p:nvSpPr>
              <p:cNvPr id="160822" name="Rectangle 52">
                <a:extLst>
                  <a:ext uri="{FF2B5EF4-FFF2-40B4-BE49-F238E27FC236}">
                    <a16:creationId xmlns:a16="http://schemas.microsoft.com/office/drawing/2014/main" id="{B19135D3-8794-3F0E-08FD-44A6B5CF49C1}"/>
                  </a:ext>
                </a:extLst>
              </p:cNvPr>
              <p:cNvSpPr>
                <a:spLocks noChangeArrowheads="1"/>
              </p:cNvSpPr>
              <p:nvPr/>
            </p:nvSpPr>
            <p:spPr bwMode="auto">
              <a:xfrm>
                <a:off x="3422" y="3188"/>
                <a:ext cx="562" cy="2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100</a:t>
                </a:r>
                <a:endParaRPr lang="pt-BR" altLang="pt-BR">
                  <a:latin typeface="Times New Roman" panose="02020603050405020304" pitchFamily="18" charset="0"/>
                </a:endParaRPr>
              </a:p>
            </p:txBody>
          </p:sp>
        </p:grpSp>
        <p:sp>
          <p:nvSpPr>
            <p:cNvPr id="160814" name="Text Box 53">
              <a:extLst>
                <a:ext uri="{FF2B5EF4-FFF2-40B4-BE49-F238E27FC236}">
                  <a16:creationId xmlns:a16="http://schemas.microsoft.com/office/drawing/2014/main" id="{E1F02F1B-1BEA-4B24-F907-E91DBC645968}"/>
                </a:ext>
              </a:extLst>
            </p:cNvPr>
            <p:cNvSpPr txBox="1">
              <a:spLocks noChangeArrowheads="1"/>
            </p:cNvSpPr>
            <p:nvPr/>
          </p:nvSpPr>
          <p:spPr bwMode="auto">
            <a:xfrm>
              <a:off x="2832" y="2958"/>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000">
                  <a:latin typeface="Times New Roman" panose="02020603050405020304" pitchFamily="18" charset="0"/>
                </a:rPr>
                <a:t>6754</a:t>
              </a:r>
            </a:p>
          </p:txBody>
        </p:sp>
      </p:grpSp>
      <p:sp>
        <p:nvSpPr>
          <p:cNvPr id="160796" name="Rectangle 54">
            <a:extLst>
              <a:ext uri="{FF2B5EF4-FFF2-40B4-BE49-F238E27FC236}">
                <a16:creationId xmlns:a16="http://schemas.microsoft.com/office/drawing/2014/main" id="{07765D80-9547-7E0D-B9D2-A851B1D3425F}"/>
              </a:ext>
            </a:extLst>
          </p:cNvPr>
          <p:cNvSpPr>
            <a:spLocks noChangeArrowheads="1"/>
          </p:cNvSpPr>
          <p:nvPr/>
        </p:nvSpPr>
        <p:spPr bwMode="auto">
          <a:xfrm>
            <a:off x="8458200" y="4419600"/>
            <a:ext cx="1098550"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No.</a:t>
            </a:r>
            <a:endParaRPr lang="pt-BR" altLang="pt-BR">
              <a:latin typeface="Times New Roman" panose="02020603050405020304" pitchFamily="18" charset="0"/>
            </a:endParaRPr>
          </a:p>
        </p:txBody>
      </p:sp>
      <p:sp>
        <p:nvSpPr>
          <p:cNvPr id="160797" name="Rectangle 55">
            <a:extLst>
              <a:ext uri="{FF2B5EF4-FFF2-40B4-BE49-F238E27FC236}">
                <a16:creationId xmlns:a16="http://schemas.microsoft.com/office/drawing/2014/main" id="{96B84C11-CA20-F47C-0EB8-7847F2CD1582}"/>
              </a:ext>
            </a:extLst>
          </p:cNvPr>
          <p:cNvSpPr>
            <a:spLocks noChangeArrowheads="1"/>
          </p:cNvSpPr>
          <p:nvPr/>
        </p:nvSpPr>
        <p:spPr bwMode="auto">
          <a:xfrm>
            <a:off x="9623426" y="4419600"/>
            <a:ext cx="892175" cy="414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Juros</a:t>
            </a:r>
            <a:endParaRPr lang="pt-BR" altLang="pt-BR">
              <a:latin typeface="Times New Roman" panose="02020603050405020304" pitchFamily="18" charset="0"/>
            </a:endParaRPr>
          </a:p>
        </p:txBody>
      </p:sp>
      <p:sp>
        <p:nvSpPr>
          <p:cNvPr id="160798" name="Rectangle 56">
            <a:extLst>
              <a:ext uri="{FF2B5EF4-FFF2-40B4-BE49-F238E27FC236}">
                <a16:creationId xmlns:a16="http://schemas.microsoft.com/office/drawing/2014/main" id="{FF0602FB-5946-56C5-7E39-72DAAE7381D5}"/>
              </a:ext>
            </a:extLst>
          </p:cNvPr>
          <p:cNvSpPr>
            <a:spLocks noChangeArrowheads="1"/>
          </p:cNvSpPr>
          <p:nvPr/>
        </p:nvSpPr>
        <p:spPr bwMode="auto">
          <a:xfrm>
            <a:off x="8458200" y="4910139"/>
            <a:ext cx="109855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669900"/>
                </a:solidFill>
                <a:latin typeface="Times New Roman" panose="02020603050405020304" pitchFamily="18" charset="0"/>
              </a:rPr>
              <a:t>0986</a:t>
            </a:r>
          </a:p>
        </p:txBody>
      </p:sp>
      <p:sp>
        <p:nvSpPr>
          <p:cNvPr id="160799" name="Rectangle 57">
            <a:extLst>
              <a:ext uri="{FF2B5EF4-FFF2-40B4-BE49-F238E27FC236}">
                <a16:creationId xmlns:a16="http://schemas.microsoft.com/office/drawing/2014/main" id="{0D285EF4-FCDC-8D99-64B5-72409EE03F78}"/>
              </a:ext>
            </a:extLst>
          </p:cNvPr>
          <p:cNvSpPr>
            <a:spLocks noChangeArrowheads="1"/>
          </p:cNvSpPr>
          <p:nvPr/>
        </p:nvSpPr>
        <p:spPr bwMode="auto">
          <a:xfrm>
            <a:off x="8458200" y="5256214"/>
            <a:ext cx="1098550"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3298</a:t>
            </a:r>
          </a:p>
        </p:txBody>
      </p:sp>
      <p:sp>
        <p:nvSpPr>
          <p:cNvPr id="160800" name="Rectangle 58">
            <a:extLst>
              <a:ext uri="{FF2B5EF4-FFF2-40B4-BE49-F238E27FC236}">
                <a16:creationId xmlns:a16="http://schemas.microsoft.com/office/drawing/2014/main" id="{E705625F-519E-1511-293F-ED1BB332A130}"/>
              </a:ext>
            </a:extLst>
          </p:cNvPr>
          <p:cNvSpPr>
            <a:spLocks noChangeArrowheads="1"/>
          </p:cNvSpPr>
          <p:nvPr/>
        </p:nvSpPr>
        <p:spPr bwMode="auto">
          <a:xfrm>
            <a:off x="9623426" y="4910139"/>
            <a:ext cx="892175"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b="1">
                <a:solidFill>
                  <a:srgbClr val="669900"/>
                </a:solidFill>
                <a:latin typeface="Times New Roman" panose="02020603050405020304" pitchFamily="18" charset="0"/>
              </a:rPr>
              <a:t>3%</a:t>
            </a:r>
            <a:endParaRPr lang="pt-BR" altLang="pt-BR" b="1">
              <a:solidFill>
                <a:srgbClr val="669900"/>
              </a:solidFill>
              <a:latin typeface="Times New Roman" panose="02020603050405020304" pitchFamily="18" charset="0"/>
            </a:endParaRPr>
          </a:p>
        </p:txBody>
      </p:sp>
      <p:sp>
        <p:nvSpPr>
          <p:cNvPr id="160801" name="Rectangle 59">
            <a:extLst>
              <a:ext uri="{FF2B5EF4-FFF2-40B4-BE49-F238E27FC236}">
                <a16:creationId xmlns:a16="http://schemas.microsoft.com/office/drawing/2014/main" id="{BE840335-EB29-CB69-B387-5452618A6483}"/>
              </a:ext>
            </a:extLst>
          </p:cNvPr>
          <p:cNvSpPr>
            <a:spLocks noChangeArrowheads="1"/>
          </p:cNvSpPr>
          <p:nvPr/>
        </p:nvSpPr>
        <p:spPr bwMode="auto">
          <a:xfrm>
            <a:off x="9623426" y="5256214"/>
            <a:ext cx="892175" cy="344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5%</a:t>
            </a:r>
          </a:p>
        </p:txBody>
      </p:sp>
      <p:sp>
        <p:nvSpPr>
          <p:cNvPr id="160802" name="Text Box 60">
            <a:extLst>
              <a:ext uri="{FF2B5EF4-FFF2-40B4-BE49-F238E27FC236}">
                <a16:creationId xmlns:a16="http://schemas.microsoft.com/office/drawing/2014/main" id="{14A60763-4497-FB9B-09FF-1D3D55F826EE}"/>
              </a:ext>
            </a:extLst>
          </p:cNvPr>
          <p:cNvSpPr txBox="1">
            <a:spLocks noChangeArrowheads="1"/>
          </p:cNvSpPr>
          <p:nvPr/>
        </p:nvSpPr>
        <p:spPr bwMode="auto">
          <a:xfrm>
            <a:off x="6019800" y="6324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Corrente       </a:t>
            </a:r>
            <a:endParaRPr lang="pt-BR" altLang="pt-BR" sz="2000">
              <a:solidFill>
                <a:srgbClr val="FF00FF"/>
              </a:solidFill>
              <a:latin typeface="Times New Roman" panose="02020603050405020304" pitchFamily="18" charset="0"/>
            </a:endParaRPr>
          </a:p>
        </p:txBody>
      </p:sp>
      <p:sp>
        <p:nvSpPr>
          <p:cNvPr id="160803" name="Text Box 61">
            <a:extLst>
              <a:ext uri="{FF2B5EF4-FFF2-40B4-BE49-F238E27FC236}">
                <a16:creationId xmlns:a16="http://schemas.microsoft.com/office/drawing/2014/main" id="{B247319F-FD42-0D9D-073B-09B9880826DA}"/>
              </a:ext>
            </a:extLst>
          </p:cNvPr>
          <p:cNvSpPr txBox="1">
            <a:spLocks noChangeArrowheads="1"/>
          </p:cNvSpPr>
          <p:nvPr/>
        </p:nvSpPr>
        <p:spPr bwMode="auto">
          <a:xfrm>
            <a:off x="8534400" y="6408738"/>
            <a:ext cx="205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a:solidFill>
                  <a:srgbClr val="FF00FF"/>
                </a:solidFill>
                <a:latin typeface="Times New Roman" panose="02020603050405020304" pitchFamily="18" charset="0"/>
              </a:rPr>
              <a:t>   Poupança       </a:t>
            </a:r>
            <a:endParaRPr lang="pt-BR" altLang="pt-BR" sz="2000">
              <a:solidFill>
                <a:srgbClr val="FF00FF"/>
              </a:solidFill>
              <a:latin typeface="Times New Roman" panose="02020603050405020304" pitchFamily="18" charset="0"/>
            </a:endParaRPr>
          </a:p>
        </p:txBody>
      </p:sp>
      <p:sp>
        <p:nvSpPr>
          <p:cNvPr id="160804" name="AutoShape 62">
            <a:extLst>
              <a:ext uri="{FF2B5EF4-FFF2-40B4-BE49-F238E27FC236}">
                <a16:creationId xmlns:a16="http://schemas.microsoft.com/office/drawing/2014/main" id="{32C8DA17-4F9D-2EBB-B978-4960DCD7C7EF}"/>
              </a:ext>
            </a:extLst>
          </p:cNvPr>
          <p:cNvSpPr>
            <a:spLocks/>
          </p:cNvSpPr>
          <p:nvPr/>
        </p:nvSpPr>
        <p:spPr bwMode="auto">
          <a:xfrm rot="16200000">
            <a:off x="6511132" y="4987132"/>
            <a:ext cx="541337"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60805" name="AutoShape 63">
            <a:extLst>
              <a:ext uri="{FF2B5EF4-FFF2-40B4-BE49-F238E27FC236}">
                <a16:creationId xmlns:a16="http://schemas.microsoft.com/office/drawing/2014/main" id="{13242A05-1D7A-787F-4846-2708B32C42F2}"/>
              </a:ext>
            </a:extLst>
          </p:cNvPr>
          <p:cNvSpPr>
            <a:spLocks/>
          </p:cNvSpPr>
          <p:nvPr/>
        </p:nvSpPr>
        <p:spPr bwMode="auto">
          <a:xfrm rot="16200000">
            <a:off x="9178132" y="5003007"/>
            <a:ext cx="541337" cy="2286000"/>
          </a:xfrm>
          <a:prstGeom prst="leftBrace">
            <a:avLst>
              <a:gd name="adj1" fmla="val 3519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160806" name="Rectangle 64">
            <a:extLst>
              <a:ext uri="{FF2B5EF4-FFF2-40B4-BE49-F238E27FC236}">
                <a16:creationId xmlns:a16="http://schemas.microsoft.com/office/drawing/2014/main" id="{393CCFA7-EFD5-723C-DFE4-092E90ADB762}"/>
              </a:ext>
            </a:extLst>
          </p:cNvPr>
          <p:cNvSpPr>
            <a:spLocks noChangeArrowheads="1"/>
          </p:cNvSpPr>
          <p:nvPr/>
        </p:nvSpPr>
        <p:spPr bwMode="auto">
          <a:xfrm>
            <a:off x="8458200" y="5607050"/>
            <a:ext cx="1098550" cy="344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3212</a:t>
            </a:r>
          </a:p>
        </p:txBody>
      </p:sp>
      <p:sp>
        <p:nvSpPr>
          <p:cNvPr id="160807" name="Rectangle 65">
            <a:extLst>
              <a:ext uri="{FF2B5EF4-FFF2-40B4-BE49-F238E27FC236}">
                <a16:creationId xmlns:a16="http://schemas.microsoft.com/office/drawing/2014/main" id="{8A2F8941-F8A2-856F-7008-BF69E02C9DC9}"/>
              </a:ext>
            </a:extLst>
          </p:cNvPr>
          <p:cNvSpPr>
            <a:spLocks noChangeArrowheads="1"/>
          </p:cNvSpPr>
          <p:nvPr/>
        </p:nvSpPr>
        <p:spPr bwMode="auto">
          <a:xfrm>
            <a:off x="9623426" y="5607050"/>
            <a:ext cx="892175" cy="3444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a:r>
              <a:rPr lang="pt-BR" altLang="pt-BR" sz="2000">
                <a:latin typeface="Times New Roman" panose="02020603050405020304" pitchFamily="18" charset="0"/>
              </a:rPr>
              <a:t>5%</a:t>
            </a:r>
          </a:p>
        </p:txBody>
      </p:sp>
      <p:sp>
        <p:nvSpPr>
          <p:cNvPr id="160808" name="Line 66">
            <a:extLst>
              <a:ext uri="{FF2B5EF4-FFF2-40B4-BE49-F238E27FC236}">
                <a16:creationId xmlns:a16="http://schemas.microsoft.com/office/drawing/2014/main" id="{2287FCDD-8DF1-4D15-CD27-D7FAD44EBF00}"/>
              </a:ext>
            </a:extLst>
          </p:cNvPr>
          <p:cNvSpPr>
            <a:spLocks noChangeShapeType="1"/>
          </p:cNvSpPr>
          <p:nvPr/>
        </p:nvSpPr>
        <p:spPr bwMode="auto">
          <a:xfrm flipV="1">
            <a:off x="3810000" y="6180138"/>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160809" name="Text Box 67">
            <a:extLst>
              <a:ext uri="{FF2B5EF4-FFF2-40B4-BE49-F238E27FC236}">
                <a16:creationId xmlns:a16="http://schemas.microsoft.com/office/drawing/2014/main" id="{D083F2F6-D085-0AAD-65C8-55D338B7F93D}"/>
              </a:ext>
            </a:extLst>
          </p:cNvPr>
          <p:cNvSpPr txBox="1">
            <a:spLocks noChangeArrowheads="1"/>
          </p:cNvSpPr>
          <p:nvPr/>
        </p:nvSpPr>
        <p:spPr bwMode="auto">
          <a:xfrm>
            <a:off x="3429000" y="1219200"/>
            <a:ext cx="4800600" cy="528638"/>
          </a:xfrm>
          <a:prstGeom prst="rect">
            <a:avLst/>
          </a:prstGeom>
          <a:noFill/>
          <a:ln w="9525">
            <a:solidFill>
              <a:srgbClr val="6699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pt-BR" altLang="pt-BR" sz="2800">
                <a:solidFill>
                  <a:srgbClr val="669900"/>
                </a:solidFill>
                <a:latin typeface="Arial" panose="020B0604020202020204" pitchFamily="34" charset="0"/>
              </a:rPr>
              <a:t> Não Mutuamente Exclusiva </a:t>
            </a:r>
          </a:p>
        </p:txBody>
      </p:sp>
      <p:cxnSp>
        <p:nvCxnSpPr>
          <p:cNvPr id="160810" name="AutoShape 68">
            <a:extLst>
              <a:ext uri="{FF2B5EF4-FFF2-40B4-BE49-F238E27FC236}">
                <a16:creationId xmlns:a16="http://schemas.microsoft.com/office/drawing/2014/main" id="{E7E7D023-3C96-A90C-DC93-B3F7812563B8}"/>
              </a:ext>
            </a:extLst>
          </p:cNvPr>
          <p:cNvCxnSpPr>
            <a:cxnSpLocks noChangeShapeType="1"/>
            <a:endCxn id="160809" idx="2"/>
          </p:cNvCxnSpPr>
          <p:nvPr/>
        </p:nvCxnSpPr>
        <p:spPr bwMode="auto">
          <a:xfrm flipV="1">
            <a:off x="3352800" y="1747839"/>
            <a:ext cx="2476500" cy="2968625"/>
          </a:xfrm>
          <a:prstGeom prst="curvedConnector2">
            <a:avLst/>
          </a:prstGeom>
          <a:noFill/>
          <a:ln w="9525">
            <a:solidFill>
              <a:srgbClr val="6699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0811" name="AutoShape 69">
            <a:extLst>
              <a:ext uri="{FF2B5EF4-FFF2-40B4-BE49-F238E27FC236}">
                <a16:creationId xmlns:a16="http://schemas.microsoft.com/office/drawing/2014/main" id="{8CA3F177-BD5A-F25B-1AE6-89C121DF67A2}"/>
              </a:ext>
            </a:extLst>
          </p:cNvPr>
          <p:cNvCxnSpPr>
            <a:cxnSpLocks noChangeShapeType="1"/>
          </p:cNvCxnSpPr>
          <p:nvPr/>
        </p:nvCxnSpPr>
        <p:spPr bwMode="auto">
          <a:xfrm>
            <a:off x="3505200" y="4868864"/>
            <a:ext cx="2286000" cy="280987"/>
          </a:xfrm>
          <a:prstGeom prst="curvedConnector3">
            <a:avLst>
              <a:gd name="adj1" fmla="val 50000"/>
            </a:avLst>
          </a:prstGeom>
          <a:noFill/>
          <a:ln w="9525">
            <a:solidFill>
              <a:srgbClr val="6699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60812" name="AutoShape 70">
            <a:extLst>
              <a:ext uri="{FF2B5EF4-FFF2-40B4-BE49-F238E27FC236}">
                <a16:creationId xmlns:a16="http://schemas.microsoft.com/office/drawing/2014/main" id="{75D01A51-6845-2C4C-A132-D34D0366D79D}"/>
              </a:ext>
            </a:extLst>
          </p:cNvPr>
          <p:cNvCxnSpPr>
            <a:cxnSpLocks noChangeShapeType="1"/>
          </p:cNvCxnSpPr>
          <p:nvPr/>
        </p:nvCxnSpPr>
        <p:spPr bwMode="auto">
          <a:xfrm>
            <a:off x="7848600" y="5149850"/>
            <a:ext cx="609600" cy="1588"/>
          </a:xfrm>
          <a:prstGeom prst="curvedConnector3">
            <a:avLst>
              <a:gd name="adj1" fmla="val 50000"/>
            </a:avLst>
          </a:prstGeom>
          <a:noFill/>
          <a:ln w="9525">
            <a:solidFill>
              <a:srgbClr val="669900"/>
            </a:solidFill>
            <a:round/>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DC3F5-DEA4-6CD9-D85C-120D79E48CAF}"/>
              </a:ext>
            </a:extLst>
          </p:cNvPr>
          <p:cNvSpPr>
            <a:spLocks noGrp="1"/>
          </p:cNvSpPr>
          <p:nvPr>
            <p:ph type="title"/>
          </p:nvPr>
        </p:nvSpPr>
        <p:spPr/>
        <p:txBody>
          <a:bodyPr/>
          <a:lstStyle/>
          <a:p>
            <a:r>
              <a:rPr lang="pt-BR" dirty="0"/>
              <a:t>Exercício</a:t>
            </a:r>
          </a:p>
        </p:txBody>
      </p:sp>
      <p:pic>
        <p:nvPicPr>
          <p:cNvPr id="5" name="Espaço Reservado para Conteúdo 4">
            <a:extLst>
              <a:ext uri="{FF2B5EF4-FFF2-40B4-BE49-F238E27FC236}">
                <a16:creationId xmlns:a16="http://schemas.microsoft.com/office/drawing/2014/main" id="{D2FBDED9-2213-8C99-2463-4C57E542E4DF}"/>
              </a:ext>
            </a:extLst>
          </p:cNvPr>
          <p:cNvPicPr>
            <a:picLocks noGrp="1" noChangeAspect="1"/>
          </p:cNvPicPr>
          <p:nvPr>
            <p:ph idx="1"/>
          </p:nvPr>
        </p:nvPicPr>
        <p:blipFill>
          <a:blip r:embed="rId2"/>
          <a:stretch>
            <a:fillRect/>
          </a:stretch>
        </p:blipFill>
        <p:spPr>
          <a:xfrm>
            <a:off x="2406822" y="1825625"/>
            <a:ext cx="7378355" cy="4351338"/>
          </a:xfrm>
        </p:spPr>
      </p:pic>
    </p:spTree>
    <p:extLst>
      <p:ext uri="{BB962C8B-B14F-4D97-AF65-F5344CB8AC3E}">
        <p14:creationId xmlns:p14="http://schemas.microsoft.com/office/powerpoint/2010/main" val="3786683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FF10E-2565-81B3-BFA3-D7141FA4DC00}"/>
              </a:ext>
            </a:extLst>
          </p:cNvPr>
          <p:cNvSpPr>
            <a:spLocks noGrp="1"/>
          </p:cNvSpPr>
          <p:nvPr>
            <p:ph type="title"/>
          </p:nvPr>
        </p:nvSpPr>
        <p:spPr/>
        <p:txBody>
          <a:bodyPr/>
          <a:lstStyle/>
          <a:p>
            <a:r>
              <a:rPr lang="pt-BR" dirty="0"/>
              <a:t>Resolução</a:t>
            </a:r>
          </a:p>
        </p:txBody>
      </p:sp>
      <p:pic>
        <p:nvPicPr>
          <p:cNvPr id="5" name="Espaço Reservado para Conteúdo 4">
            <a:extLst>
              <a:ext uri="{FF2B5EF4-FFF2-40B4-BE49-F238E27FC236}">
                <a16:creationId xmlns:a16="http://schemas.microsoft.com/office/drawing/2014/main" id="{0C8B81A3-8EC8-FB50-86DA-354B04CC8EB0}"/>
              </a:ext>
            </a:extLst>
          </p:cNvPr>
          <p:cNvPicPr>
            <a:picLocks noGrp="1" noChangeAspect="1"/>
          </p:cNvPicPr>
          <p:nvPr>
            <p:ph idx="1"/>
          </p:nvPr>
        </p:nvPicPr>
        <p:blipFill>
          <a:blip r:embed="rId2"/>
          <a:stretch>
            <a:fillRect/>
          </a:stretch>
        </p:blipFill>
        <p:spPr>
          <a:xfrm>
            <a:off x="3092173" y="1825625"/>
            <a:ext cx="6007653" cy="4351338"/>
          </a:xfrm>
        </p:spPr>
      </p:pic>
    </p:spTree>
    <p:extLst>
      <p:ext uri="{BB962C8B-B14F-4D97-AF65-F5344CB8AC3E}">
        <p14:creationId xmlns:p14="http://schemas.microsoft.com/office/powerpoint/2010/main" val="307750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Diagrama&#10;&#10;Descrição gerada automaticamente">
            <a:extLst>
              <a:ext uri="{FF2B5EF4-FFF2-40B4-BE49-F238E27FC236}">
                <a16:creationId xmlns:a16="http://schemas.microsoft.com/office/drawing/2014/main" id="{BF3BBC4F-8074-08D4-99E2-341350FB96AA}"/>
              </a:ext>
            </a:extLst>
          </p:cNvPr>
          <p:cNvPicPr>
            <a:picLocks noGrp="1" noChangeAspect="1"/>
          </p:cNvPicPr>
          <p:nvPr>
            <p:ph idx="1"/>
          </p:nvPr>
        </p:nvPicPr>
        <p:blipFill>
          <a:blip r:embed="rId2"/>
          <a:stretch>
            <a:fillRect/>
          </a:stretch>
        </p:blipFill>
        <p:spPr>
          <a:xfrm>
            <a:off x="630936" y="1354592"/>
            <a:ext cx="5458968" cy="4148815"/>
          </a:xfrm>
          <a:prstGeom prst="rect">
            <a:avLst/>
          </a:prstGeom>
        </p:spPr>
      </p:pic>
      <p:sp>
        <p:nvSpPr>
          <p:cNvPr id="24"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ixaDeTexto 6">
            <a:extLst>
              <a:ext uri="{FF2B5EF4-FFF2-40B4-BE49-F238E27FC236}">
                <a16:creationId xmlns:a16="http://schemas.microsoft.com/office/drawing/2014/main" id="{D9F3CFEB-5605-DC0A-41C1-08C6CFB1425A}"/>
              </a:ext>
            </a:extLst>
          </p:cNvPr>
          <p:cNvSpPr txBox="1"/>
          <p:nvPr/>
        </p:nvSpPr>
        <p:spPr>
          <a:xfrm>
            <a:off x="6739128" y="2664886"/>
            <a:ext cx="4818888" cy="3550789"/>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Minimundo</a:t>
            </a:r>
            <a:r>
              <a:rPr lang="en-US" sz="2200" dirty="0"/>
              <a:t>: </a:t>
            </a:r>
            <a:r>
              <a:rPr lang="en-US" sz="2200"/>
              <a:t>uma</a:t>
            </a:r>
            <a:r>
              <a:rPr lang="en-US" sz="2200" dirty="0"/>
              <a:t> </a:t>
            </a:r>
            <a:r>
              <a:rPr lang="en-US" sz="2200"/>
              <a:t>esquematização</a:t>
            </a:r>
            <a:r>
              <a:rPr lang="en-US" sz="2200" dirty="0"/>
              <a:t> de </a:t>
            </a:r>
            <a:r>
              <a:rPr lang="en-US" sz="2200"/>
              <a:t>elementos</a:t>
            </a:r>
            <a:r>
              <a:rPr lang="en-US" sz="2200" dirty="0"/>
              <a:t> da </a:t>
            </a:r>
            <a:r>
              <a:rPr lang="en-US" sz="2200"/>
              <a:t>realidade</a:t>
            </a:r>
            <a:r>
              <a:rPr lang="en-US" sz="2200" dirty="0"/>
              <a:t> </a:t>
            </a:r>
            <a:r>
              <a:rPr lang="en-US" sz="2200"/>
              <a:t>ligados</a:t>
            </a:r>
            <a:r>
              <a:rPr lang="en-US" sz="2200" dirty="0"/>
              <a:t> </a:t>
            </a:r>
            <a:r>
              <a:rPr lang="en-US" sz="2200"/>
              <a:t>ao</a:t>
            </a:r>
            <a:r>
              <a:rPr lang="en-US" sz="2200" dirty="0"/>
              <a:t> </a:t>
            </a:r>
            <a:r>
              <a:rPr lang="en-US" sz="2200"/>
              <a:t>escopo</a:t>
            </a:r>
            <a:r>
              <a:rPr lang="en-US" sz="2200" dirty="0"/>
              <a:t> do </a:t>
            </a:r>
            <a:r>
              <a:rPr lang="en-US" sz="2200"/>
              <a:t>projeto</a:t>
            </a:r>
            <a:r>
              <a:rPr lang="en-US" sz="2200" dirty="0"/>
              <a:t> do software, e de </a:t>
            </a:r>
            <a:r>
              <a:rPr lang="en-US" sz="2200"/>
              <a:t>abstração</a:t>
            </a:r>
            <a:r>
              <a:rPr lang="en-US" sz="2200" dirty="0"/>
              <a:t>, </a:t>
            </a:r>
            <a:r>
              <a:rPr lang="en-US" sz="2200"/>
              <a:t>uma</a:t>
            </a:r>
            <a:r>
              <a:rPr lang="en-US" sz="2200" dirty="0"/>
              <a:t> </a:t>
            </a:r>
            <a:r>
              <a:rPr lang="en-US" sz="2200"/>
              <a:t>representação</a:t>
            </a:r>
            <a:r>
              <a:rPr lang="en-US" sz="2200" dirty="0"/>
              <a:t> mental da </a:t>
            </a:r>
            <a:r>
              <a:rPr lang="en-US" sz="2200"/>
              <a:t>realidade</a:t>
            </a:r>
            <a:r>
              <a:rPr lang="en-US" sz="2200" dirty="0"/>
              <a:t> </a:t>
            </a:r>
            <a:r>
              <a:rPr lang="en-US" sz="2200"/>
              <a:t>mapeada</a:t>
            </a:r>
            <a:r>
              <a:rPr lang="en-US" sz="2200" dirty="0"/>
              <a:t> a </a:t>
            </a:r>
            <a:r>
              <a:rPr lang="en-US" sz="2200"/>
              <a:t>partir</a:t>
            </a:r>
            <a:r>
              <a:rPr lang="en-US" sz="2200" dirty="0"/>
              <a:t> do </a:t>
            </a:r>
            <a:r>
              <a:rPr lang="en-US" sz="2200"/>
              <a:t>minimundo</a:t>
            </a:r>
            <a:r>
              <a:rPr lang="en-US" sz="2200" dirty="0"/>
              <a:t>. </a:t>
            </a:r>
          </a:p>
        </p:txBody>
      </p:sp>
    </p:spTree>
    <p:extLst>
      <p:ext uri="{BB962C8B-B14F-4D97-AF65-F5344CB8AC3E}">
        <p14:creationId xmlns:p14="http://schemas.microsoft.com/office/powerpoint/2010/main" val="1861586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ER1_1">
            <a:extLst>
              <a:ext uri="{FF2B5EF4-FFF2-40B4-BE49-F238E27FC236}">
                <a16:creationId xmlns:a16="http://schemas.microsoft.com/office/drawing/2014/main" id="{BF1F5A5C-73B7-2487-6FF0-BE5147CFED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56032" y="643467"/>
            <a:ext cx="6679935" cy="55710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87252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B3342BB-2F07-272E-FFCB-119631E45EC0}"/>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Exercícios</a:t>
            </a:r>
            <a:endParaRPr lang="pt-BR" altLang="pt-BR" sz="4400">
              <a:solidFill>
                <a:schemeClr val="tx2"/>
              </a:solidFill>
            </a:endParaRPr>
          </a:p>
        </p:txBody>
      </p:sp>
      <p:sp>
        <p:nvSpPr>
          <p:cNvPr id="73731" name="Rectangle 3">
            <a:extLst>
              <a:ext uri="{FF2B5EF4-FFF2-40B4-BE49-F238E27FC236}">
                <a16:creationId xmlns:a16="http://schemas.microsoft.com/office/drawing/2014/main" id="{63372A7E-396C-C27B-FB0C-F3380ACD6BAC}"/>
              </a:ext>
            </a:extLst>
          </p:cNvPr>
          <p:cNvSpPr>
            <a:spLocks noChangeArrowheads="1"/>
          </p:cNvSpPr>
          <p:nvPr/>
        </p:nvSpPr>
        <p:spPr bwMode="auto">
          <a:xfrm>
            <a:off x="1822450" y="1828800"/>
            <a:ext cx="883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endParaRPr lang="pt-BR" altLang="pt-BR" sz="2800">
              <a:solidFill>
                <a:srgbClr val="FFFF00"/>
              </a:solidFill>
            </a:endParaRPr>
          </a:p>
          <a:p>
            <a:pPr eaLnBrk="1" hangingPunct="1">
              <a:lnSpc>
                <a:spcPct val="150000"/>
              </a:lnSpc>
              <a:spcBef>
                <a:spcPts val="500"/>
              </a:spcBef>
              <a:spcAft>
                <a:spcPts val="500"/>
              </a:spcAft>
              <a:buClr>
                <a:schemeClr val="folHlink"/>
              </a:buClr>
              <a:buSzPct val="60000"/>
              <a:buFont typeface="Wingdings" panose="05000000000000000000" pitchFamily="2" charset="2"/>
              <a:buChar char="n"/>
            </a:pPr>
            <a:r>
              <a:rPr lang="pt-BR" altLang="pt-BR"/>
              <a:t>Utilize o MER para projetar um BD para o Mini-mundo descrito a seguir, especificando as  Entidades, com seus atributos e chaves primárias, e os  Relacionamentos, com seus atributos,  indicando as cardinalidades e os tipos de participação das Entidades nos Relacionamentos.</a:t>
            </a:r>
            <a:r>
              <a:rPr lang="pt-BR" altLang="pt-BR" sz="3200"/>
              <a:t> </a:t>
            </a:r>
          </a:p>
          <a:p>
            <a:pPr eaLnBrk="1" hangingPunct="1">
              <a:spcBef>
                <a:spcPct val="20000"/>
              </a:spcBef>
              <a:buClr>
                <a:srgbClr val="FF0000"/>
              </a:buClr>
              <a:buSzPct val="115000"/>
              <a:buFont typeface="Monotype Sorts" pitchFamily="2" charset="2"/>
              <a:buChar char="*"/>
            </a:pPr>
            <a:endParaRPr lang="pt-BR" altLang="pt-BR" sz="2800" baseline="-25000">
              <a:solidFill>
                <a:srgbClr val="FFFF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E30E9259-EC80-15FF-EFBF-4A76B5C4953B}"/>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1</a:t>
            </a:r>
            <a:endParaRPr lang="pt-BR" altLang="pt-BR" sz="4400">
              <a:solidFill>
                <a:srgbClr val="0000FF"/>
              </a:solidFill>
            </a:endParaRPr>
          </a:p>
        </p:txBody>
      </p:sp>
      <p:sp>
        <p:nvSpPr>
          <p:cNvPr id="72707" name="Rectangle 3">
            <a:extLst>
              <a:ext uri="{FF2B5EF4-FFF2-40B4-BE49-F238E27FC236}">
                <a16:creationId xmlns:a16="http://schemas.microsoft.com/office/drawing/2014/main" id="{6A5CD2E5-4B28-124D-0208-9C154E12BD7A}"/>
              </a:ext>
            </a:extLst>
          </p:cNvPr>
          <p:cNvSpPr>
            <a:spLocks noChangeArrowheads="1"/>
          </p:cNvSpPr>
          <p:nvPr/>
        </p:nvSpPr>
        <p:spPr bwMode="auto">
          <a:xfrm>
            <a:off x="1822450" y="1066800"/>
            <a:ext cx="8839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pt-BR" altLang="pt-BR" sz="2800" u="sng">
                <a:solidFill>
                  <a:schemeClr val="hlink"/>
                </a:solidFill>
              </a:rPr>
              <a:t>Mini-Mundo Companhia</a:t>
            </a:r>
          </a:p>
          <a:p>
            <a:pPr algn="ctr" eaLnBrk="1" hangingPunct="1">
              <a:spcBef>
                <a:spcPct val="20000"/>
              </a:spcBef>
              <a:buClr>
                <a:schemeClr val="folHlink"/>
              </a:buClr>
              <a:buSzPct val="60000"/>
              <a:buFont typeface="Wingdings" panose="05000000000000000000" pitchFamily="2" charset="2"/>
              <a:buNone/>
            </a:pPr>
            <a:endParaRPr lang="pt-BR" altLang="pt-BR" sz="2800">
              <a:solidFill>
                <a:schemeClr val="hlink"/>
              </a:solidFill>
            </a:endParaRPr>
          </a:p>
          <a:p>
            <a:pPr eaLnBrk="1" hangingPunct="1">
              <a:spcBef>
                <a:spcPct val="20000"/>
              </a:spcBef>
              <a:buClr>
                <a:srgbClr val="FF0000"/>
              </a:buClr>
              <a:buSzPct val="115000"/>
              <a:buFontTx/>
              <a:buChar char="•"/>
            </a:pPr>
            <a:r>
              <a:rPr lang="pt-BR" altLang="pt-BR" sz="1800">
                <a:solidFill>
                  <a:srgbClr val="FFFF00"/>
                </a:solidFill>
              </a:rPr>
              <a:t> </a:t>
            </a:r>
            <a:r>
              <a:rPr lang="pt-BR" altLang="pt-BR" sz="1800"/>
              <a:t>A Companhia é organizada em departamentos</a:t>
            </a:r>
          </a:p>
          <a:p>
            <a:pPr eaLnBrk="1" hangingPunct="1">
              <a:spcBef>
                <a:spcPct val="20000"/>
              </a:spcBef>
              <a:buClr>
                <a:srgbClr val="FF0000"/>
              </a:buClr>
              <a:buSzPct val="115000"/>
              <a:buFontTx/>
              <a:buChar char="•"/>
            </a:pPr>
            <a:r>
              <a:rPr lang="pt-BR" altLang="pt-BR" sz="1800"/>
              <a:t> Cada departamento tem um único nome, um único número e um empregado que o gerencia (a data de posse do gerente é uma informação que se deseja armazenar)</a:t>
            </a:r>
          </a:p>
          <a:p>
            <a:pPr eaLnBrk="1" hangingPunct="1">
              <a:spcBef>
                <a:spcPct val="20000"/>
              </a:spcBef>
              <a:buClr>
                <a:srgbClr val="FF0000"/>
              </a:buClr>
              <a:buSzPct val="115000"/>
              <a:buFontTx/>
              <a:buChar char="•"/>
            </a:pPr>
            <a:r>
              <a:rPr lang="pt-BR" altLang="pt-BR" sz="1800"/>
              <a:t> Um departamento pode ter várias localizações</a:t>
            </a:r>
          </a:p>
          <a:p>
            <a:pPr eaLnBrk="1" hangingPunct="1">
              <a:spcBef>
                <a:spcPct val="20000"/>
              </a:spcBef>
              <a:buClr>
                <a:srgbClr val="FF0000"/>
              </a:buClr>
              <a:buSzPct val="115000"/>
              <a:buFontTx/>
              <a:buChar char="•"/>
            </a:pPr>
            <a:r>
              <a:rPr lang="pt-BR" altLang="pt-BR" sz="1800"/>
              <a:t> Um departamento controla projetos, cada um dos quais contém um único nome, um único número e uma única localização</a:t>
            </a:r>
          </a:p>
          <a:p>
            <a:pPr eaLnBrk="1" hangingPunct="1">
              <a:spcBef>
                <a:spcPct val="20000"/>
              </a:spcBef>
              <a:buClr>
                <a:srgbClr val="FF0000"/>
              </a:buClr>
              <a:buSzPct val="115000"/>
              <a:buFontTx/>
              <a:buChar char="•"/>
            </a:pPr>
            <a:r>
              <a:rPr lang="pt-BR" altLang="pt-BR" sz="1800"/>
              <a:t>Para cada empregado armazena-se as seguintes informações: nome, cpf, endereço, salário, sexo, data de nascimento, seu supervisor. </a:t>
            </a:r>
          </a:p>
          <a:p>
            <a:pPr eaLnBrk="1" hangingPunct="1">
              <a:spcBef>
                <a:spcPct val="20000"/>
              </a:spcBef>
              <a:buClr>
                <a:srgbClr val="FF0000"/>
              </a:buClr>
              <a:buSzPct val="115000"/>
              <a:buFontTx/>
              <a:buChar char="•"/>
            </a:pPr>
            <a:r>
              <a:rPr lang="pt-BR" altLang="pt-BR" sz="1800"/>
              <a:t>Um empregado pertence a um departamento, mas pode trabalhar em vários projetos, os quais não são necessariamente controlados pelo seu departamento</a:t>
            </a:r>
          </a:p>
          <a:p>
            <a:pPr eaLnBrk="1" hangingPunct="1">
              <a:spcBef>
                <a:spcPct val="20000"/>
              </a:spcBef>
              <a:buClr>
                <a:srgbClr val="FF0000"/>
              </a:buClr>
              <a:buSzPct val="115000"/>
              <a:buFontTx/>
              <a:buChar char="•"/>
            </a:pPr>
            <a:r>
              <a:rPr lang="pt-BR" altLang="pt-BR" sz="1800"/>
              <a:t>A informação sobre o número de horas trabalhadas por cada empregado,  em cada projeto, deve ser armazenada</a:t>
            </a:r>
          </a:p>
          <a:p>
            <a:pPr eaLnBrk="1" hangingPunct="1">
              <a:spcBef>
                <a:spcPct val="20000"/>
              </a:spcBef>
              <a:buClr>
                <a:srgbClr val="FF0000"/>
              </a:buClr>
              <a:buSzPct val="115000"/>
              <a:buFontTx/>
              <a:buChar char="•"/>
            </a:pPr>
            <a:r>
              <a:rPr lang="pt-BR" altLang="pt-BR" sz="1800"/>
              <a:t> Deseja-se armazenar as seguintes informações sobre os dependentes de cada empregado: nome, sexo, data de nascimento e parentesco</a:t>
            </a:r>
          </a:p>
          <a:p>
            <a:pPr eaLnBrk="1" hangingPunct="1">
              <a:spcBef>
                <a:spcPct val="20000"/>
              </a:spcBef>
              <a:buClr>
                <a:srgbClr val="FF0000"/>
              </a:buClr>
              <a:buSzPct val="115000"/>
              <a:buFont typeface="Monotype Sorts" pitchFamily="2" charset="2"/>
              <a:buChar char="*"/>
            </a:pPr>
            <a:endParaRPr lang="pt-BR" altLang="pt-BR" sz="2800"/>
          </a:p>
          <a:p>
            <a:pPr eaLnBrk="1" hangingPunct="1">
              <a:spcBef>
                <a:spcPct val="20000"/>
              </a:spcBef>
              <a:buClr>
                <a:srgbClr val="FF0000"/>
              </a:buClr>
              <a:buSzPct val="115000"/>
              <a:buFont typeface="Monotype Sorts" pitchFamily="2" charset="2"/>
              <a:buChar char="*"/>
            </a:pPr>
            <a:endParaRPr lang="pt-BR" altLang="pt-BR" sz="2800"/>
          </a:p>
          <a:p>
            <a:pPr eaLnBrk="1" hangingPunct="1">
              <a:spcBef>
                <a:spcPct val="20000"/>
              </a:spcBef>
              <a:buClr>
                <a:srgbClr val="FF0000"/>
              </a:buClr>
              <a:buSzPct val="115000"/>
              <a:buFont typeface="Monotype Sorts" pitchFamily="2" charset="2"/>
              <a:buChar char="*"/>
            </a:pPr>
            <a:endParaRPr lang="pt-BR" altLang="pt-BR" sz="2800" baseline="-25000">
              <a:solidFill>
                <a:srgbClr val="FFFF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10A9A197-E651-650E-968B-BCC34B795C0F}"/>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MER - Exercício  2</a:t>
            </a:r>
            <a:endParaRPr lang="pt-BR" altLang="pt-BR" sz="4400">
              <a:solidFill>
                <a:schemeClr val="tx2"/>
              </a:solidFill>
            </a:endParaRPr>
          </a:p>
        </p:txBody>
      </p:sp>
      <p:sp>
        <p:nvSpPr>
          <p:cNvPr id="74755" name="Rectangle 3">
            <a:extLst>
              <a:ext uri="{FF2B5EF4-FFF2-40B4-BE49-F238E27FC236}">
                <a16:creationId xmlns:a16="http://schemas.microsoft.com/office/drawing/2014/main" id="{E601E955-6E6F-9EA6-103B-B4E332D51C81}"/>
              </a:ext>
            </a:extLst>
          </p:cNvPr>
          <p:cNvSpPr>
            <a:spLocks noChangeArrowheads="1"/>
          </p:cNvSpPr>
          <p:nvPr/>
        </p:nvSpPr>
        <p:spPr bwMode="auto">
          <a:xfrm>
            <a:off x="1822450" y="1219200"/>
            <a:ext cx="883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pt-BR" altLang="pt-BR" sz="2800" b="1" u="sng">
                <a:solidFill>
                  <a:schemeClr val="hlink"/>
                </a:solidFill>
              </a:rPr>
              <a:t>Mini-Mundo Transporte Ferroviário</a:t>
            </a:r>
            <a:endParaRPr lang="pt-BR" altLang="pt-BR" sz="2800">
              <a:solidFill>
                <a:srgbClr val="FFFF00"/>
              </a:solidFill>
            </a:endParaRPr>
          </a:p>
          <a:p>
            <a:pPr lvl="1" eaLnBrk="1" hangingPunct="1">
              <a:spcBef>
                <a:spcPts val="500"/>
              </a:spcBef>
              <a:spcAft>
                <a:spcPts val="500"/>
              </a:spcAft>
              <a:buClr>
                <a:schemeClr val="hlink"/>
              </a:buClr>
              <a:buSzPct val="55000"/>
              <a:buFont typeface="Symbol" panose="05050102010706020507" pitchFamily="18" charset="2"/>
              <a:buChar char="·"/>
            </a:pPr>
            <a:endParaRPr lang="pt-BR" altLang="pt-BR"/>
          </a:p>
          <a:p>
            <a:pPr lvl="1" eaLnBrk="1" hangingPunct="1">
              <a:spcBef>
                <a:spcPts val="500"/>
              </a:spcBef>
              <a:spcAft>
                <a:spcPts val="500"/>
              </a:spcAft>
              <a:buClr>
                <a:schemeClr val="hlink"/>
              </a:buClr>
              <a:buSzPct val="55000"/>
              <a:buFont typeface="Symbol" panose="05050102010706020507" pitchFamily="18" charset="2"/>
              <a:buChar char="·"/>
            </a:pPr>
            <a:r>
              <a:rPr lang="pt-BR" altLang="pt-BR"/>
              <a:t>Cada trem tem um número unívoco e um maquinista.</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Trens são </a:t>
            </a:r>
            <a:r>
              <a:rPr lang="pt-BR" altLang="pt-BR" i="1" u="sng"/>
              <a:t>locais</a:t>
            </a:r>
            <a:r>
              <a:rPr lang="pt-BR" altLang="pt-BR"/>
              <a:t> ou </a:t>
            </a:r>
            <a:r>
              <a:rPr lang="pt-BR" altLang="pt-BR" i="1" u="sng"/>
              <a:t>expressos</a:t>
            </a:r>
            <a:r>
              <a:rPr lang="pt-BR" altLang="pt-BR"/>
              <a:t>, mas nunca ambos. </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Estações são </a:t>
            </a:r>
            <a:r>
              <a:rPr lang="pt-BR" altLang="pt-BR" i="1" u="sng"/>
              <a:t>paradas expressas</a:t>
            </a:r>
            <a:r>
              <a:rPr lang="pt-BR" altLang="pt-BR"/>
              <a:t> ou </a:t>
            </a:r>
            <a:r>
              <a:rPr lang="pt-BR" altLang="pt-BR" i="1" u="sng"/>
              <a:t>paradas locais</a:t>
            </a:r>
            <a:r>
              <a:rPr lang="pt-BR" altLang="pt-BR"/>
              <a:t>, mas nunca ambas. </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Uma estação tem um nome unívoco e um endereço. </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Os trens locais param em todas as estações. </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Trens expressos param unicamente em estações expressas. </a:t>
            </a:r>
          </a:p>
          <a:p>
            <a:pPr lvl="1" eaLnBrk="1" hangingPunct="1">
              <a:spcBef>
                <a:spcPts val="500"/>
              </a:spcBef>
              <a:spcAft>
                <a:spcPts val="500"/>
              </a:spcAft>
              <a:buClr>
                <a:schemeClr val="hlink"/>
              </a:buClr>
              <a:buSzPct val="55000"/>
              <a:buFont typeface="Symbol" panose="05050102010706020507" pitchFamily="18" charset="2"/>
              <a:buChar char="·"/>
            </a:pPr>
            <a:r>
              <a:rPr lang="pt-BR" altLang="pt-BR"/>
              <a:t>Para cada trem e cada estação, existem dois horários em que o trem para ( um para cada sentido do trajeto). </a:t>
            </a:r>
          </a:p>
          <a:p>
            <a:pPr eaLnBrk="1" hangingPunct="1">
              <a:spcBef>
                <a:spcPct val="20000"/>
              </a:spcBef>
              <a:buClr>
                <a:srgbClr val="FF0000"/>
              </a:buClr>
              <a:buSzPct val="115000"/>
              <a:buFont typeface="Monotype Sorts" pitchFamily="2" charset="2"/>
              <a:buChar char="*"/>
            </a:pPr>
            <a:endParaRPr lang="pt-BR" altLang="pt-BR" sz="2800"/>
          </a:p>
          <a:p>
            <a:pPr eaLnBrk="1" hangingPunct="1">
              <a:spcBef>
                <a:spcPct val="20000"/>
              </a:spcBef>
              <a:buClr>
                <a:srgbClr val="FF0000"/>
              </a:buClr>
              <a:buSzPct val="115000"/>
              <a:buFont typeface="Monotype Sorts" pitchFamily="2" charset="2"/>
              <a:buChar char="*"/>
            </a:pPr>
            <a:endParaRPr lang="pt-BR" altLang="pt-BR" sz="2800" baseline="-25000">
              <a:solidFill>
                <a:srgbClr val="FFFF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026">
            <a:extLst>
              <a:ext uri="{FF2B5EF4-FFF2-40B4-BE49-F238E27FC236}">
                <a16:creationId xmlns:a16="http://schemas.microsoft.com/office/drawing/2014/main" id="{03BA8B7F-DD81-F053-D8F6-C6451BF6E21D}"/>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D E R  -  Exercício  2</a:t>
            </a:r>
            <a:endParaRPr lang="pt-BR" altLang="pt-BR" sz="4400">
              <a:solidFill>
                <a:schemeClr val="tx2"/>
              </a:solidFill>
            </a:endParaRPr>
          </a:p>
        </p:txBody>
      </p:sp>
      <p:sp>
        <p:nvSpPr>
          <p:cNvPr id="75779" name="Rectangle 1027">
            <a:extLst>
              <a:ext uri="{FF2B5EF4-FFF2-40B4-BE49-F238E27FC236}">
                <a16:creationId xmlns:a16="http://schemas.microsoft.com/office/drawing/2014/main" id="{659896FD-B7C0-3EC2-9CD3-5C9A59BAA1F1}"/>
              </a:ext>
            </a:extLst>
          </p:cNvPr>
          <p:cNvSpPr>
            <a:spLocks noChangeArrowheads="1"/>
          </p:cNvSpPr>
          <p:nvPr/>
        </p:nvSpPr>
        <p:spPr bwMode="auto">
          <a:xfrm>
            <a:off x="2324100" y="2552700"/>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0" name="Rectangle 1028">
            <a:extLst>
              <a:ext uri="{FF2B5EF4-FFF2-40B4-BE49-F238E27FC236}">
                <a16:creationId xmlns:a16="http://schemas.microsoft.com/office/drawing/2014/main" id="{CE717501-CBF4-CAD8-9B8B-E1C059D29D39}"/>
              </a:ext>
            </a:extLst>
          </p:cNvPr>
          <p:cNvSpPr>
            <a:spLocks noChangeArrowheads="1"/>
          </p:cNvSpPr>
          <p:nvPr/>
        </p:nvSpPr>
        <p:spPr bwMode="auto">
          <a:xfrm>
            <a:off x="2324100" y="5029200"/>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1" name="Rectangle 1029">
            <a:extLst>
              <a:ext uri="{FF2B5EF4-FFF2-40B4-BE49-F238E27FC236}">
                <a16:creationId xmlns:a16="http://schemas.microsoft.com/office/drawing/2014/main" id="{7D79BFC8-019C-DCFD-2BFE-CF0192114626}"/>
              </a:ext>
            </a:extLst>
          </p:cNvPr>
          <p:cNvSpPr>
            <a:spLocks noChangeArrowheads="1"/>
          </p:cNvSpPr>
          <p:nvPr/>
        </p:nvSpPr>
        <p:spPr bwMode="auto">
          <a:xfrm>
            <a:off x="8305800" y="5029200"/>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2" name="Rectangle 1030">
            <a:extLst>
              <a:ext uri="{FF2B5EF4-FFF2-40B4-BE49-F238E27FC236}">
                <a16:creationId xmlns:a16="http://schemas.microsoft.com/office/drawing/2014/main" id="{3304789E-18D8-EA63-D8C3-C69A34E6E8BF}"/>
              </a:ext>
            </a:extLst>
          </p:cNvPr>
          <p:cNvSpPr>
            <a:spLocks noChangeArrowheads="1"/>
          </p:cNvSpPr>
          <p:nvPr/>
        </p:nvSpPr>
        <p:spPr bwMode="auto">
          <a:xfrm>
            <a:off x="8305800" y="2552700"/>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3" name="Oval 1031">
            <a:extLst>
              <a:ext uri="{FF2B5EF4-FFF2-40B4-BE49-F238E27FC236}">
                <a16:creationId xmlns:a16="http://schemas.microsoft.com/office/drawing/2014/main" id="{203B929E-6C90-0B29-4163-F1D077E31C2F}"/>
              </a:ext>
            </a:extLst>
          </p:cNvPr>
          <p:cNvSpPr>
            <a:spLocks noChangeArrowheads="1"/>
          </p:cNvSpPr>
          <p:nvPr/>
        </p:nvSpPr>
        <p:spPr bwMode="auto">
          <a:xfrm>
            <a:off x="1905000" y="3886200"/>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4" name="Oval 1032">
            <a:extLst>
              <a:ext uri="{FF2B5EF4-FFF2-40B4-BE49-F238E27FC236}">
                <a16:creationId xmlns:a16="http://schemas.microsoft.com/office/drawing/2014/main" id="{ADD8AC6D-89EF-4DFC-4334-802F6C9A2D49}"/>
              </a:ext>
            </a:extLst>
          </p:cNvPr>
          <p:cNvSpPr>
            <a:spLocks noChangeArrowheads="1"/>
          </p:cNvSpPr>
          <p:nvPr/>
        </p:nvSpPr>
        <p:spPr bwMode="auto">
          <a:xfrm>
            <a:off x="3581400" y="1524000"/>
            <a:ext cx="12192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5" name="Oval 1033">
            <a:extLst>
              <a:ext uri="{FF2B5EF4-FFF2-40B4-BE49-F238E27FC236}">
                <a16:creationId xmlns:a16="http://schemas.microsoft.com/office/drawing/2014/main" id="{932EBA34-D3F2-BA14-793A-654974D5AB3A}"/>
              </a:ext>
            </a:extLst>
          </p:cNvPr>
          <p:cNvSpPr>
            <a:spLocks noChangeArrowheads="1"/>
          </p:cNvSpPr>
          <p:nvPr/>
        </p:nvSpPr>
        <p:spPr bwMode="auto">
          <a:xfrm>
            <a:off x="7467600" y="1447800"/>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786" name="Oval 1034">
            <a:extLst>
              <a:ext uri="{FF2B5EF4-FFF2-40B4-BE49-F238E27FC236}">
                <a16:creationId xmlns:a16="http://schemas.microsoft.com/office/drawing/2014/main" id="{531B3326-9824-83EC-B818-7C28F5B5A4E4}"/>
              </a:ext>
            </a:extLst>
          </p:cNvPr>
          <p:cNvSpPr>
            <a:spLocks noChangeArrowheads="1"/>
          </p:cNvSpPr>
          <p:nvPr/>
        </p:nvSpPr>
        <p:spPr bwMode="auto">
          <a:xfrm>
            <a:off x="9296400" y="1447800"/>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grpSp>
        <p:nvGrpSpPr>
          <p:cNvPr id="75787" name="Group 1035">
            <a:extLst>
              <a:ext uri="{FF2B5EF4-FFF2-40B4-BE49-F238E27FC236}">
                <a16:creationId xmlns:a16="http://schemas.microsoft.com/office/drawing/2014/main" id="{341E01EA-708C-1FF2-5E51-EE0465CBFFD3}"/>
              </a:ext>
            </a:extLst>
          </p:cNvPr>
          <p:cNvGrpSpPr>
            <a:grpSpLocks/>
          </p:cNvGrpSpPr>
          <p:nvPr/>
        </p:nvGrpSpPr>
        <p:grpSpPr bwMode="auto">
          <a:xfrm>
            <a:off x="1828800" y="6324600"/>
            <a:ext cx="2895600" cy="533400"/>
            <a:chOff x="336" y="1056"/>
            <a:chExt cx="1824" cy="336"/>
          </a:xfrm>
        </p:grpSpPr>
        <p:sp>
          <p:nvSpPr>
            <p:cNvPr id="75852" name="Oval 1036">
              <a:extLst>
                <a:ext uri="{FF2B5EF4-FFF2-40B4-BE49-F238E27FC236}">
                  <a16:creationId xmlns:a16="http://schemas.microsoft.com/office/drawing/2014/main" id="{B1E6E731-23E4-8F5B-E5D7-D4013CD8D110}"/>
                </a:ext>
              </a:extLst>
            </p:cNvPr>
            <p:cNvSpPr>
              <a:spLocks noChangeArrowheads="1"/>
            </p:cNvSpPr>
            <p:nvPr/>
          </p:nvSpPr>
          <p:spPr bwMode="auto">
            <a:xfrm>
              <a:off x="336" y="1056"/>
              <a:ext cx="768" cy="336"/>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53" name="Oval 1037">
              <a:extLst>
                <a:ext uri="{FF2B5EF4-FFF2-40B4-BE49-F238E27FC236}">
                  <a16:creationId xmlns:a16="http://schemas.microsoft.com/office/drawing/2014/main" id="{53630FA1-FBEA-376E-6766-2EC362BBDE22}"/>
                </a:ext>
              </a:extLst>
            </p:cNvPr>
            <p:cNvSpPr>
              <a:spLocks noChangeArrowheads="1"/>
            </p:cNvSpPr>
            <p:nvPr/>
          </p:nvSpPr>
          <p:spPr bwMode="auto">
            <a:xfrm>
              <a:off x="1392" y="1056"/>
              <a:ext cx="768" cy="336"/>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grpSp>
      <p:grpSp>
        <p:nvGrpSpPr>
          <p:cNvPr id="75788" name="Group 1038">
            <a:extLst>
              <a:ext uri="{FF2B5EF4-FFF2-40B4-BE49-F238E27FC236}">
                <a16:creationId xmlns:a16="http://schemas.microsoft.com/office/drawing/2014/main" id="{D5C48D05-223A-FE84-5CF1-002FE9BDC4CC}"/>
              </a:ext>
            </a:extLst>
          </p:cNvPr>
          <p:cNvGrpSpPr>
            <a:grpSpLocks/>
          </p:cNvGrpSpPr>
          <p:nvPr/>
        </p:nvGrpSpPr>
        <p:grpSpPr bwMode="auto">
          <a:xfrm>
            <a:off x="7467600" y="6324600"/>
            <a:ext cx="2895600" cy="533400"/>
            <a:chOff x="336" y="1056"/>
            <a:chExt cx="1824" cy="336"/>
          </a:xfrm>
        </p:grpSpPr>
        <p:sp>
          <p:nvSpPr>
            <p:cNvPr id="75850" name="Oval 1039">
              <a:extLst>
                <a:ext uri="{FF2B5EF4-FFF2-40B4-BE49-F238E27FC236}">
                  <a16:creationId xmlns:a16="http://schemas.microsoft.com/office/drawing/2014/main" id="{1EAFB2E4-78A7-1630-E3F6-4D2C523D06FF}"/>
                </a:ext>
              </a:extLst>
            </p:cNvPr>
            <p:cNvSpPr>
              <a:spLocks noChangeArrowheads="1"/>
            </p:cNvSpPr>
            <p:nvPr/>
          </p:nvSpPr>
          <p:spPr bwMode="auto">
            <a:xfrm>
              <a:off x="336" y="1056"/>
              <a:ext cx="768" cy="336"/>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51" name="Oval 1040">
              <a:extLst>
                <a:ext uri="{FF2B5EF4-FFF2-40B4-BE49-F238E27FC236}">
                  <a16:creationId xmlns:a16="http://schemas.microsoft.com/office/drawing/2014/main" id="{5306EACD-3BFA-D3F5-3868-AFC4A5D3FC56}"/>
                </a:ext>
              </a:extLst>
            </p:cNvPr>
            <p:cNvSpPr>
              <a:spLocks noChangeArrowheads="1"/>
            </p:cNvSpPr>
            <p:nvPr/>
          </p:nvSpPr>
          <p:spPr bwMode="auto">
            <a:xfrm>
              <a:off x="1392" y="1056"/>
              <a:ext cx="768" cy="336"/>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grpSp>
      <p:sp>
        <p:nvSpPr>
          <p:cNvPr id="75789" name="Line 1041">
            <a:extLst>
              <a:ext uri="{FF2B5EF4-FFF2-40B4-BE49-F238E27FC236}">
                <a16:creationId xmlns:a16="http://schemas.microsoft.com/office/drawing/2014/main" id="{2EDBEDCD-7BBC-2DA0-FA52-9CF7D74FB984}"/>
              </a:ext>
            </a:extLst>
          </p:cNvPr>
          <p:cNvSpPr>
            <a:spLocks noChangeShapeType="1"/>
          </p:cNvSpPr>
          <p:nvPr/>
        </p:nvSpPr>
        <p:spPr bwMode="auto">
          <a:xfrm flipH="1">
            <a:off x="2743200" y="3429000"/>
            <a:ext cx="2286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0" name="Line 1042">
            <a:extLst>
              <a:ext uri="{FF2B5EF4-FFF2-40B4-BE49-F238E27FC236}">
                <a16:creationId xmlns:a16="http://schemas.microsoft.com/office/drawing/2014/main" id="{4B199DB9-01E8-28DC-2566-0570FD07FA03}"/>
              </a:ext>
            </a:extLst>
          </p:cNvPr>
          <p:cNvSpPr>
            <a:spLocks noChangeShapeType="1"/>
          </p:cNvSpPr>
          <p:nvPr/>
        </p:nvSpPr>
        <p:spPr bwMode="auto">
          <a:xfrm>
            <a:off x="3657600" y="3352800"/>
            <a:ext cx="152400" cy="6858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1" name="Line 1043">
            <a:extLst>
              <a:ext uri="{FF2B5EF4-FFF2-40B4-BE49-F238E27FC236}">
                <a16:creationId xmlns:a16="http://schemas.microsoft.com/office/drawing/2014/main" id="{266B269C-7A92-93A1-937E-411363D295D8}"/>
              </a:ext>
            </a:extLst>
          </p:cNvPr>
          <p:cNvSpPr>
            <a:spLocks noChangeShapeType="1"/>
          </p:cNvSpPr>
          <p:nvPr/>
        </p:nvSpPr>
        <p:spPr bwMode="auto">
          <a:xfrm flipH="1" flipV="1">
            <a:off x="3810000" y="5867400"/>
            <a:ext cx="3048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2" name="Line 1044">
            <a:extLst>
              <a:ext uri="{FF2B5EF4-FFF2-40B4-BE49-F238E27FC236}">
                <a16:creationId xmlns:a16="http://schemas.microsoft.com/office/drawing/2014/main" id="{ABDF6233-A0F3-5834-39E0-8638220DB159}"/>
              </a:ext>
            </a:extLst>
          </p:cNvPr>
          <p:cNvSpPr>
            <a:spLocks noChangeShapeType="1"/>
          </p:cNvSpPr>
          <p:nvPr/>
        </p:nvSpPr>
        <p:spPr bwMode="auto">
          <a:xfrm flipV="1">
            <a:off x="2438400" y="5867400"/>
            <a:ext cx="3048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3" name="Line 1045">
            <a:extLst>
              <a:ext uri="{FF2B5EF4-FFF2-40B4-BE49-F238E27FC236}">
                <a16:creationId xmlns:a16="http://schemas.microsoft.com/office/drawing/2014/main" id="{E37377DA-54F6-B120-5401-459AE8C060F8}"/>
              </a:ext>
            </a:extLst>
          </p:cNvPr>
          <p:cNvSpPr>
            <a:spLocks noChangeShapeType="1"/>
          </p:cNvSpPr>
          <p:nvPr/>
        </p:nvSpPr>
        <p:spPr bwMode="auto">
          <a:xfrm flipV="1">
            <a:off x="8077200" y="5867400"/>
            <a:ext cx="5334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4" name="Line 1046">
            <a:extLst>
              <a:ext uri="{FF2B5EF4-FFF2-40B4-BE49-F238E27FC236}">
                <a16:creationId xmlns:a16="http://schemas.microsoft.com/office/drawing/2014/main" id="{573E9F6A-74A6-F0E6-15C4-1FD01E971B00}"/>
              </a:ext>
            </a:extLst>
          </p:cNvPr>
          <p:cNvSpPr>
            <a:spLocks noChangeShapeType="1"/>
          </p:cNvSpPr>
          <p:nvPr/>
        </p:nvSpPr>
        <p:spPr bwMode="auto">
          <a:xfrm flipH="1" flipV="1">
            <a:off x="9525000" y="5867400"/>
            <a:ext cx="2286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5" name="Line 1047">
            <a:extLst>
              <a:ext uri="{FF2B5EF4-FFF2-40B4-BE49-F238E27FC236}">
                <a16:creationId xmlns:a16="http://schemas.microsoft.com/office/drawing/2014/main" id="{4E98B71B-86C9-8F2D-82F2-FA8F5A9DF2EE}"/>
              </a:ext>
            </a:extLst>
          </p:cNvPr>
          <p:cNvSpPr>
            <a:spLocks noChangeShapeType="1"/>
          </p:cNvSpPr>
          <p:nvPr/>
        </p:nvSpPr>
        <p:spPr bwMode="auto">
          <a:xfrm>
            <a:off x="8077200" y="1981200"/>
            <a:ext cx="609600" cy="5334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6" name="Line 1048">
            <a:extLst>
              <a:ext uri="{FF2B5EF4-FFF2-40B4-BE49-F238E27FC236}">
                <a16:creationId xmlns:a16="http://schemas.microsoft.com/office/drawing/2014/main" id="{1AEA3965-FDFD-1CF7-D263-A6781745ED95}"/>
              </a:ext>
            </a:extLst>
          </p:cNvPr>
          <p:cNvSpPr>
            <a:spLocks noChangeShapeType="1"/>
          </p:cNvSpPr>
          <p:nvPr/>
        </p:nvSpPr>
        <p:spPr bwMode="auto">
          <a:xfrm flipH="1">
            <a:off x="9525000" y="1981200"/>
            <a:ext cx="381000" cy="5334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797" name="Text Box 1049">
            <a:extLst>
              <a:ext uri="{FF2B5EF4-FFF2-40B4-BE49-F238E27FC236}">
                <a16:creationId xmlns:a16="http://schemas.microsoft.com/office/drawing/2014/main" id="{B4A4FA2F-EDE8-FC5E-3BF3-82451D34C21D}"/>
              </a:ext>
            </a:extLst>
          </p:cNvPr>
          <p:cNvSpPr txBox="1">
            <a:spLocks noChangeArrowheads="1"/>
          </p:cNvSpPr>
          <p:nvPr/>
        </p:nvSpPr>
        <p:spPr bwMode="auto">
          <a:xfrm>
            <a:off x="2089150" y="4000501"/>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Número</a:t>
            </a:r>
            <a:endParaRPr lang="pt-BR" altLang="pt-BR">
              <a:solidFill>
                <a:schemeClr val="hlink"/>
              </a:solidFill>
              <a:latin typeface="Arial" panose="020B0604020202020204" pitchFamily="34" charset="0"/>
            </a:endParaRPr>
          </a:p>
        </p:txBody>
      </p:sp>
      <p:sp>
        <p:nvSpPr>
          <p:cNvPr id="75798" name="Text Box 1050">
            <a:extLst>
              <a:ext uri="{FF2B5EF4-FFF2-40B4-BE49-F238E27FC236}">
                <a16:creationId xmlns:a16="http://schemas.microsoft.com/office/drawing/2014/main" id="{D4404472-1C96-E368-117D-B16F11718664}"/>
              </a:ext>
            </a:extLst>
          </p:cNvPr>
          <p:cNvSpPr txBox="1">
            <a:spLocks noChangeArrowheads="1"/>
          </p:cNvSpPr>
          <p:nvPr/>
        </p:nvSpPr>
        <p:spPr bwMode="auto">
          <a:xfrm>
            <a:off x="1981200" y="6324601"/>
            <a:ext cx="996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Número</a:t>
            </a:r>
            <a:endParaRPr lang="pt-BR" altLang="pt-BR">
              <a:latin typeface="Arial" panose="020B0604020202020204" pitchFamily="34" charset="0"/>
            </a:endParaRPr>
          </a:p>
        </p:txBody>
      </p:sp>
      <p:sp>
        <p:nvSpPr>
          <p:cNvPr id="75799" name="Text Box 1051">
            <a:extLst>
              <a:ext uri="{FF2B5EF4-FFF2-40B4-BE49-F238E27FC236}">
                <a16:creationId xmlns:a16="http://schemas.microsoft.com/office/drawing/2014/main" id="{9AE38BE6-4452-AA76-8CA1-F8C7FEBCDD48}"/>
              </a:ext>
            </a:extLst>
          </p:cNvPr>
          <p:cNvSpPr txBox="1">
            <a:spLocks noChangeArrowheads="1"/>
          </p:cNvSpPr>
          <p:nvPr/>
        </p:nvSpPr>
        <p:spPr bwMode="auto">
          <a:xfrm>
            <a:off x="3581400" y="4038601"/>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Maquinista</a:t>
            </a:r>
            <a:endParaRPr lang="pt-BR" altLang="pt-BR">
              <a:solidFill>
                <a:schemeClr val="hlink"/>
              </a:solidFill>
              <a:latin typeface="Arial" panose="020B0604020202020204" pitchFamily="34" charset="0"/>
            </a:endParaRPr>
          </a:p>
        </p:txBody>
      </p:sp>
      <p:sp>
        <p:nvSpPr>
          <p:cNvPr id="75800" name="Text Box 1052">
            <a:extLst>
              <a:ext uri="{FF2B5EF4-FFF2-40B4-BE49-F238E27FC236}">
                <a16:creationId xmlns:a16="http://schemas.microsoft.com/office/drawing/2014/main" id="{4E0D895E-946D-8B04-8742-5E4F1F3C8939}"/>
              </a:ext>
            </a:extLst>
          </p:cNvPr>
          <p:cNvSpPr txBox="1">
            <a:spLocks noChangeArrowheads="1"/>
          </p:cNvSpPr>
          <p:nvPr/>
        </p:nvSpPr>
        <p:spPr bwMode="auto">
          <a:xfrm>
            <a:off x="3505200" y="6400800"/>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Maquinista</a:t>
            </a:r>
            <a:endParaRPr lang="pt-BR" altLang="pt-BR">
              <a:latin typeface="Arial" panose="020B0604020202020204" pitchFamily="34" charset="0"/>
            </a:endParaRPr>
          </a:p>
        </p:txBody>
      </p:sp>
      <p:sp>
        <p:nvSpPr>
          <p:cNvPr id="75801" name="Text Box 1053">
            <a:extLst>
              <a:ext uri="{FF2B5EF4-FFF2-40B4-BE49-F238E27FC236}">
                <a16:creationId xmlns:a16="http://schemas.microsoft.com/office/drawing/2014/main" id="{488E7AFD-8A80-7457-D34D-087A81029116}"/>
              </a:ext>
            </a:extLst>
          </p:cNvPr>
          <p:cNvSpPr txBox="1">
            <a:spLocks noChangeArrowheads="1"/>
          </p:cNvSpPr>
          <p:nvPr/>
        </p:nvSpPr>
        <p:spPr bwMode="auto">
          <a:xfrm>
            <a:off x="7680325" y="1485901"/>
            <a:ext cx="793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Nome</a:t>
            </a:r>
            <a:endParaRPr lang="pt-BR" altLang="pt-BR" sz="1800">
              <a:latin typeface="Arial" panose="020B0604020202020204" pitchFamily="34" charset="0"/>
            </a:endParaRPr>
          </a:p>
        </p:txBody>
      </p:sp>
      <p:sp>
        <p:nvSpPr>
          <p:cNvPr id="75802" name="Text Box 1054">
            <a:extLst>
              <a:ext uri="{FF2B5EF4-FFF2-40B4-BE49-F238E27FC236}">
                <a16:creationId xmlns:a16="http://schemas.microsoft.com/office/drawing/2014/main" id="{67B91B83-34F7-8212-E2F9-A1E729C28566}"/>
              </a:ext>
            </a:extLst>
          </p:cNvPr>
          <p:cNvSpPr txBox="1">
            <a:spLocks noChangeArrowheads="1"/>
          </p:cNvSpPr>
          <p:nvPr/>
        </p:nvSpPr>
        <p:spPr bwMode="auto">
          <a:xfrm>
            <a:off x="7696200" y="6338888"/>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Nome</a:t>
            </a:r>
            <a:endParaRPr lang="pt-BR" altLang="pt-BR" sz="1800">
              <a:latin typeface="Arial" panose="020B0604020202020204" pitchFamily="34" charset="0"/>
            </a:endParaRPr>
          </a:p>
        </p:txBody>
      </p:sp>
      <p:sp>
        <p:nvSpPr>
          <p:cNvPr id="75803" name="Text Box 1055">
            <a:extLst>
              <a:ext uri="{FF2B5EF4-FFF2-40B4-BE49-F238E27FC236}">
                <a16:creationId xmlns:a16="http://schemas.microsoft.com/office/drawing/2014/main" id="{8E691953-6EB2-3ABD-B14E-2C235D78FAEB}"/>
              </a:ext>
            </a:extLst>
          </p:cNvPr>
          <p:cNvSpPr txBox="1">
            <a:spLocks noChangeArrowheads="1"/>
          </p:cNvSpPr>
          <p:nvPr/>
        </p:nvSpPr>
        <p:spPr bwMode="auto">
          <a:xfrm>
            <a:off x="9356725" y="1485900"/>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Endereço</a:t>
            </a:r>
            <a:endParaRPr lang="pt-BR" altLang="pt-BR">
              <a:latin typeface="Arial" panose="020B0604020202020204" pitchFamily="34" charset="0"/>
            </a:endParaRPr>
          </a:p>
        </p:txBody>
      </p:sp>
      <p:sp>
        <p:nvSpPr>
          <p:cNvPr id="75804" name="Text Box 1056">
            <a:extLst>
              <a:ext uri="{FF2B5EF4-FFF2-40B4-BE49-F238E27FC236}">
                <a16:creationId xmlns:a16="http://schemas.microsoft.com/office/drawing/2014/main" id="{A4038474-47D7-83F1-B827-1E2F3B7D0D9E}"/>
              </a:ext>
            </a:extLst>
          </p:cNvPr>
          <p:cNvSpPr txBox="1">
            <a:spLocks noChangeArrowheads="1"/>
          </p:cNvSpPr>
          <p:nvPr/>
        </p:nvSpPr>
        <p:spPr bwMode="auto">
          <a:xfrm>
            <a:off x="9220200" y="6415088"/>
            <a:ext cx="11721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Endereço</a:t>
            </a:r>
            <a:endParaRPr lang="pt-BR" altLang="pt-BR">
              <a:latin typeface="Arial" panose="020B0604020202020204" pitchFamily="34" charset="0"/>
            </a:endParaRPr>
          </a:p>
        </p:txBody>
      </p:sp>
      <p:sp>
        <p:nvSpPr>
          <p:cNvPr id="75805" name="AutoShape 1057">
            <a:extLst>
              <a:ext uri="{FF2B5EF4-FFF2-40B4-BE49-F238E27FC236}">
                <a16:creationId xmlns:a16="http://schemas.microsoft.com/office/drawing/2014/main" id="{DAAA9318-6082-C580-B17D-33D5515623F5}"/>
              </a:ext>
            </a:extLst>
          </p:cNvPr>
          <p:cNvSpPr>
            <a:spLocks noChangeArrowheads="1"/>
          </p:cNvSpPr>
          <p:nvPr/>
        </p:nvSpPr>
        <p:spPr bwMode="auto">
          <a:xfrm>
            <a:off x="5410200" y="2057400"/>
            <a:ext cx="1447800" cy="1066800"/>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06" name="AutoShape 1058">
            <a:extLst>
              <a:ext uri="{FF2B5EF4-FFF2-40B4-BE49-F238E27FC236}">
                <a16:creationId xmlns:a16="http://schemas.microsoft.com/office/drawing/2014/main" id="{F3DC6D3A-AAA4-895F-D06D-1F5A174ABE83}"/>
              </a:ext>
            </a:extLst>
          </p:cNvPr>
          <p:cNvSpPr>
            <a:spLocks noChangeArrowheads="1"/>
          </p:cNvSpPr>
          <p:nvPr/>
        </p:nvSpPr>
        <p:spPr bwMode="auto">
          <a:xfrm>
            <a:off x="5410200" y="3657600"/>
            <a:ext cx="1447800" cy="1066800"/>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07" name="AutoShape 1059">
            <a:extLst>
              <a:ext uri="{FF2B5EF4-FFF2-40B4-BE49-F238E27FC236}">
                <a16:creationId xmlns:a16="http://schemas.microsoft.com/office/drawing/2014/main" id="{9DAF60A2-15F9-C9F4-E1D1-AE133A67DAEC}"/>
              </a:ext>
            </a:extLst>
          </p:cNvPr>
          <p:cNvSpPr>
            <a:spLocks noChangeArrowheads="1"/>
          </p:cNvSpPr>
          <p:nvPr/>
        </p:nvSpPr>
        <p:spPr bwMode="auto">
          <a:xfrm>
            <a:off x="5410200" y="5257800"/>
            <a:ext cx="1447800" cy="1066800"/>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08" name="Line 1060">
            <a:extLst>
              <a:ext uri="{FF2B5EF4-FFF2-40B4-BE49-F238E27FC236}">
                <a16:creationId xmlns:a16="http://schemas.microsoft.com/office/drawing/2014/main" id="{6E263B31-2AB4-5A83-AEE6-9E4B9AD6F887}"/>
              </a:ext>
            </a:extLst>
          </p:cNvPr>
          <p:cNvSpPr>
            <a:spLocks noChangeShapeType="1"/>
          </p:cNvSpPr>
          <p:nvPr/>
        </p:nvSpPr>
        <p:spPr bwMode="auto">
          <a:xfrm flipV="1">
            <a:off x="4038600" y="2590800"/>
            <a:ext cx="1371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09" name="Line 1061">
            <a:extLst>
              <a:ext uri="{FF2B5EF4-FFF2-40B4-BE49-F238E27FC236}">
                <a16:creationId xmlns:a16="http://schemas.microsoft.com/office/drawing/2014/main" id="{766DBD4B-9BF2-FBBE-BEB1-FE975AB8AB21}"/>
              </a:ext>
            </a:extLst>
          </p:cNvPr>
          <p:cNvSpPr>
            <a:spLocks noChangeShapeType="1"/>
          </p:cNvSpPr>
          <p:nvPr/>
        </p:nvSpPr>
        <p:spPr bwMode="auto">
          <a:xfrm flipH="1" flipV="1">
            <a:off x="6858000" y="2590800"/>
            <a:ext cx="1447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10" name="Line 1062">
            <a:extLst>
              <a:ext uri="{FF2B5EF4-FFF2-40B4-BE49-F238E27FC236}">
                <a16:creationId xmlns:a16="http://schemas.microsoft.com/office/drawing/2014/main" id="{40736690-FA96-2BF7-ECA4-E90AF4ECFD0A}"/>
              </a:ext>
            </a:extLst>
          </p:cNvPr>
          <p:cNvSpPr>
            <a:spLocks noChangeShapeType="1"/>
          </p:cNvSpPr>
          <p:nvPr/>
        </p:nvSpPr>
        <p:spPr bwMode="auto">
          <a:xfrm>
            <a:off x="4038600" y="5486400"/>
            <a:ext cx="1371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11" name="Line 1063">
            <a:extLst>
              <a:ext uri="{FF2B5EF4-FFF2-40B4-BE49-F238E27FC236}">
                <a16:creationId xmlns:a16="http://schemas.microsoft.com/office/drawing/2014/main" id="{0D3C1AE2-CD1F-0EB9-FE37-4B73B71D9E02}"/>
              </a:ext>
            </a:extLst>
          </p:cNvPr>
          <p:cNvSpPr>
            <a:spLocks noChangeShapeType="1"/>
          </p:cNvSpPr>
          <p:nvPr/>
        </p:nvSpPr>
        <p:spPr bwMode="auto">
          <a:xfrm flipV="1">
            <a:off x="6858000" y="5410200"/>
            <a:ext cx="1447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12" name="Line 1064">
            <a:extLst>
              <a:ext uri="{FF2B5EF4-FFF2-40B4-BE49-F238E27FC236}">
                <a16:creationId xmlns:a16="http://schemas.microsoft.com/office/drawing/2014/main" id="{FFA9C3BB-5C4F-1CE2-D888-7506B7CED80F}"/>
              </a:ext>
            </a:extLst>
          </p:cNvPr>
          <p:cNvSpPr>
            <a:spLocks noChangeShapeType="1"/>
          </p:cNvSpPr>
          <p:nvPr/>
        </p:nvSpPr>
        <p:spPr bwMode="auto">
          <a:xfrm flipV="1">
            <a:off x="4038600" y="4191000"/>
            <a:ext cx="1371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13" name="Line 1065">
            <a:extLst>
              <a:ext uri="{FF2B5EF4-FFF2-40B4-BE49-F238E27FC236}">
                <a16:creationId xmlns:a16="http://schemas.microsoft.com/office/drawing/2014/main" id="{BD75EB6F-7805-119D-651F-19BAF794FA1A}"/>
              </a:ext>
            </a:extLst>
          </p:cNvPr>
          <p:cNvSpPr>
            <a:spLocks noChangeShapeType="1"/>
          </p:cNvSpPr>
          <p:nvPr/>
        </p:nvSpPr>
        <p:spPr bwMode="auto">
          <a:xfrm flipV="1">
            <a:off x="6858000" y="3200400"/>
            <a:ext cx="144780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14" name="Text Box 1066">
            <a:extLst>
              <a:ext uri="{FF2B5EF4-FFF2-40B4-BE49-F238E27FC236}">
                <a16:creationId xmlns:a16="http://schemas.microsoft.com/office/drawing/2014/main" id="{1FF848F1-EC51-0EE7-43AA-F0F3504836FF}"/>
              </a:ext>
            </a:extLst>
          </p:cNvPr>
          <p:cNvSpPr txBox="1">
            <a:spLocks noChangeArrowheads="1"/>
          </p:cNvSpPr>
          <p:nvPr/>
        </p:nvSpPr>
        <p:spPr bwMode="auto">
          <a:xfrm>
            <a:off x="2415264" y="2530476"/>
            <a:ext cx="14686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Trem </a:t>
            </a:r>
          </a:p>
          <a:p>
            <a:pPr algn="ctr" eaLnBrk="1" hangingPunct="1"/>
            <a:r>
              <a:rPr lang="pt-BR" altLang="pt-BR">
                <a:solidFill>
                  <a:schemeClr val="hlink"/>
                </a:solidFill>
                <a:latin typeface="Arial" panose="020B0604020202020204" pitchFamily="34" charset="0"/>
              </a:rPr>
              <a:t>Expresso</a:t>
            </a:r>
          </a:p>
        </p:txBody>
      </p:sp>
      <p:sp>
        <p:nvSpPr>
          <p:cNvPr id="75815" name="Text Box 1067">
            <a:extLst>
              <a:ext uri="{FF2B5EF4-FFF2-40B4-BE49-F238E27FC236}">
                <a16:creationId xmlns:a16="http://schemas.microsoft.com/office/drawing/2014/main" id="{3C01711A-C062-85F8-FFB1-B3D849036854}"/>
              </a:ext>
            </a:extLst>
          </p:cNvPr>
          <p:cNvSpPr txBox="1">
            <a:spLocks noChangeArrowheads="1"/>
          </p:cNvSpPr>
          <p:nvPr/>
        </p:nvSpPr>
        <p:spPr bwMode="auto">
          <a:xfrm>
            <a:off x="2781301" y="4994276"/>
            <a:ext cx="9220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solidFill>
                  <a:schemeClr val="hlink"/>
                </a:solidFill>
                <a:latin typeface="Arial" panose="020B0604020202020204" pitchFamily="34" charset="0"/>
              </a:rPr>
              <a:t>Trem</a:t>
            </a:r>
          </a:p>
          <a:p>
            <a:pPr eaLnBrk="1" hangingPunct="1"/>
            <a:r>
              <a:rPr lang="pt-BR" altLang="pt-BR">
                <a:solidFill>
                  <a:schemeClr val="hlink"/>
                </a:solidFill>
                <a:latin typeface="Arial" panose="020B0604020202020204" pitchFamily="34" charset="0"/>
              </a:rPr>
              <a:t>Local</a:t>
            </a:r>
            <a:endParaRPr lang="pt-BR" altLang="pt-BR">
              <a:latin typeface="Arial" panose="020B0604020202020204" pitchFamily="34" charset="0"/>
            </a:endParaRPr>
          </a:p>
        </p:txBody>
      </p:sp>
      <p:sp>
        <p:nvSpPr>
          <p:cNvPr id="75816" name="Text Box 1068">
            <a:extLst>
              <a:ext uri="{FF2B5EF4-FFF2-40B4-BE49-F238E27FC236}">
                <a16:creationId xmlns:a16="http://schemas.microsoft.com/office/drawing/2014/main" id="{5085B155-C19D-1027-1785-ADA1CC92889F}"/>
              </a:ext>
            </a:extLst>
          </p:cNvPr>
          <p:cNvSpPr txBox="1">
            <a:spLocks noChangeArrowheads="1"/>
          </p:cNvSpPr>
          <p:nvPr/>
        </p:nvSpPr>
        <p:spPr bwMode="auto">
          <a:xfrm>
            <a:off x="8453321" y="2530476"/>
            <a:ext cx="14686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Estação</a:t>
            </a:r>
          </a:p>
          <a:p>
            <a:pPr algn="ctr" eaLnBrk="1" hangingPunct="1"/>
            <a:r>
              <a:rPr lang="pt-BR" altLang="pt-BR">
                <a:solidFill>
                  <a:schemeClr val="hlink"/>
                </a:solidFill>
                <a:latin typeface="Arial" panose="020B0604020202020204" pitchFamily="34" charset="0"/>
              </a:rPr>
              <a:t>Expressa</a:t>
            </a:r>
            <a:endParaRPr lang="pt-BR" altLang="pt-BR">
              <a:latin typeface="Arial" panose="020B0604020202020204" pitchFamily="34" charset="0"/>
            </a:endParaRPr>
          </a:p>
        </p:txBody>
      </p:sp>
      <p:sp>
        <p:nvSpPr>
          <p:cNvPr id="75817" name="Text Box 1069">
            <a:extLst>
              <a:ext uri="{FF2B5EF4-FFF2-40B4-BE49-F238E27FC236}">
                <a16:creationId xmlns:a16="http://schemas.microsoft.com/office/drawing/2014/main" id="{8A5850C9-3D31-A9B4-FE7A-C34CCE75120C}"/>
              </a:ext>
            </a:extLst>
          </p:cNvPr>
          <p:cNvSpPr txBox="1">
            <a:spLocks noChangeArrowheads="1"/>
          </p:cNvSpPr>
          <p:nvPr/>
        </p:nvSpPr>
        <p:spPr bwMode="auto">
          <a:xfrm>
            <a:off x="8539876" y="4994276"/>
            <a:ext cx="12971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Estação</a:t>
            </a:r>
          </a:p>
          <a:p>
            <a:pPr algn="ctr" eaLnBrk="1" hangingPunct="1"/>
            <a:r>
              <a:rPr lang="pt-BR" altLang="pt-BR">
                <a:solidFill>
                  <a:schemeClr val="hlink"/>
                </a:solidFill>
                <a:latin typeface="Arial" panose="020B0604020202020204" pitchFamily="34" charset="0"/>
              </a:rPr>
              <a:t>Local</a:t>
            </a:r>
            <a:endParaRPr lang="pt-BR" altLang="pt-BR">
              <a:solidFill>
                <a:srgbClr val="FF0000"/>
              </a:solidFill>
              <a:latin typeface="Arial" panose="020B0604020202020204" pitchFamily="34" charset="0"/>
            </a:endParaRPr>
          </a:p>
        </p:txBody>
      </p:sp>
      <p:sp>
        <p:nvSpPr>
          <p:cNvPr id="75818" name="Text Box 1070">
            <a:extLst>
              <a:ext uri="{FF2B5EF4-FFF2-40B4-BE49-F238E27FC236}">
                <a16:creationId xmlns:a16="http://schemas.microsoft.com/office/drawing/2014/main" id="{B6475453-59FF-C320-9C8D-7C97A339925F}"/>
              </a:ext>
            </a:extLst>
          </p:cNvPr>
          <p:cNvSpPr txBox="1">
            <a:spLocks noChangeArrowheads="1"/>
          </p:cNvSpPr>
          <p:nvPr/>
        </p:nvSpPr>
        <p:spPr bwMode="auto">
          <a:xfrm>
            <a:off x="5867400" y="236220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solidFill>
                  <a:srgbClr val="0000FF"/>
                </a:solidFill>
                <a:latin typeface="Arial" panose="020B0604020202020204" pitchFamily="34" charset="0"/>
              </a:rPr>
              <a:t>EE</a:t>
            </a:r>
            <a:endParaRPr lang="pt-BR" altLang="pt-BR">
              <a:latin typeface="Arial" panose="020B0604020202020204" pitchFamily="34" charset="0"/>
            </a:endParaRPr>
          </a:p>
        </p:txBody>
      </p:sp>
      <p:sp>
        <p:nvSpPr>
          <p:cNvPr id="75819" name="Text Box 1071">
            <a:extLst>
              <a:ext uri="{FF2B5EF4-FFF2-40B4-BE49-F238E27FC236}">
                <a16:creationId xmlns:a16="http://schemas.microsoft.com/office/drawing/2014/main" id="{2216EAE5-4312-A44E-257B-9EAC75C2F6AA}"/>
              </a:ext>
            </a:extLst>
          </p:cNvPr>
          <p:cNvSpPr txBox="1">
            <a:spLocks noChangeArrowheads="1"/>
          </p:cNvSpPr>
          <p:nvPr/>
        </p:nvSpPr>
        <p:spPr bwMode="auto">
          <a:xfrm>
            <a:off x="5867401" y="39624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solidFill>
                  <a:srgbClr val="0000FF"/>
                </a:solidFill>
                <a:latin typeface="Arial" panose="020B0604020202020204" pitchFamily="34" charset="0"/>
              </a:rPr>
              <a:t>LE</a:t>
            </a:r>
            <a:endParaRPr lang="pt-BR" altLang="pt-BR">
              <a:latin typeface="Arial" panose="020B0604020202020204" pitchFamily="34" charset="0"/>
            </a:endParaRPr>
          </a:p>
        </p:txBody>
      </p:sp>
      <p:sp>
        <p:nvSpPr>
          <p:cNvPr id="75820" name="Text Box 1072">
            <a:extLst>
              <a:ext uri="{FF2B5EF4-FFF2-40B4-BE49-F238E27FC236}">
                <a16:creationId xmlns:a16="http://schemas.microsoft.com/office/drawing/2014/main" id="{F5307351-3A6D-6AD4-4251-884687DC268F}"/>
              </a:ext>
            </a:extLst>
          </p:cNvPr>
          <p:cNvSpPr txBox="1">
            <a:spLocks noChangeArrowheads="1"/>
          </p:cNvSpPr>
          <p:nvPr/>
        </p:nvSpPr>
        <p:spPr bwMode="auto">
          <a:xfrm>
            <a:off x="5921376" y="5562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solidFill>
                  <a:srgbClr val="0000FF"/>
                </a:solidFill>
                <a:latin typeface="Arial" panose="020B0604020202020204" pitchFamily="34" charset="0"/>
              </a:rPr>
              <a:t>LL</a:t>
            </a:r>
            <a:endParaRPr lang="pt-BR" altLang="pt-BR">
              <a:latin typeface="Arial" panose="020B0604020202020204" pitchFamily="34" charset="0"/>
            </a:endParaRPr>
          </a:p>
        </p:txBody>
      </p:sp>
      <p:sp>
        <p:nvSpPr>
          <p:cNvPr id="75821" name="Oval 1073">
            <a:extLst>
              <a:ext uri="{FF2B5EF4-FFF2-40B4-BE49-F238E27FC236}">
                <a16:creationId xmlns:a16="http://schemas.microsoft.com/office/drawing/2014/main" id="{40FB6E59-38FD-BBF7-0B45-C77994D9BEB8}"/>
              </a:ext>
            </a:extLst>
          </p:cNvPr>
          <p:cNvSpPr>
            <a:spLocks noChangeArrowheads="1"/>
          </p:cNvSpPr>
          <p:nvPr/>
        </p:nvSpPr>
        <p:spPr bwMode="auto">
          <a:xfrm>
            <a:off x="5105400" y="14478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2" name="Oval 1074">
            <a:extLst>
              <a:ext uri="{FF2B5EF4-FFF2-40B4-BE49-F238E27FC236}">
                <a16:creationId xmlns:a16="http://schemas.microsoft.com/office/drawing/2014/main" id="{4B446289-C92C-8E2C-5C09-BE1A70E192EB}"/>
              </a:ext>
            </a:extLst>
          </p:cNvPr>
          <p:cNvSpPr>
            <a:spLocks noChangeArrowheads="1"/>
          </p:cNvSpPr>
          <p:nvPr/>
        </p:nvSpPr>
        <p:spPr bwMode="auto">
          <a:xfrm>
            <a:off x="6172200" y="14478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3" name="Oval 1075">
            <a:extLst>
              <a:ext uri="{FF2B5EF4-FFF2-40B4-BE49-F238E27FC236}">
                <a16:creationId xmlns:a16="http://schemas.microsoft.com/office/drawing/2014/main" id="{215A5F27-C3E8-F5E3-08DE-2BBBB7FA69D9}"/>
              </a:ext>
            </a:extLst>
          </p:cNvPr>
          <p:cNvSpPr>
            <a:spLocks noChangeArrowheads="1"/>
          </p:cNvSpPr>
          <p:nvPr/>
        </p:nvSpPr>
        <p:spPr bwMode="auto">
          <a:xfrm>
            <a:off x="4876800" y="33528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4" name="Oval 1076">
            <a:extLst>
              <a:ext uri="{FF2B5EF4-FFF2-40B4-BE49-F238E27FC236}">
                <a16:creationId xmlns:a16="http://schemas.microsoft.com/office/drawing/2014/main" id="{7E7B7E2D-44B8-8209-D1D8-DF9A952D9EB2}"/>
              </a:ext>
            </a:extLst>
          </p:cNvPr>
          <p:cNvSpPr>
            <a:spLocks noChangeArrowheads="1"/>
          </p:cNvSpPr>
          <p:nvPr/>
        </p:nvSpPr>
        <p:spPr bwMode="auto">
          <a:xfrm>
            <a:off x="6324600" y="33528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5" name="Oval 1077">
            <a:extLst>
              <a:ext uri="{FF2B5EF4-FFF2-40B4-BE49-F238E27FC236}">
                <a16:creationId xmlns:a16="http://schemas.microsoft.com/office/drawing/2014/main" id="{6CBDB50D-E99C-D8BB-C109-04F0DACAC60E}"/>
              </a:ext>
            </a:extLst>
          </p:cNvPr>
          <p:cNvSpPr>
            <a:spLocks noChangeArrowheads="1"/>
          </p:cNvSpPr>
          <p:nvPr/>
        </p:nvSpPr>
        <p:spPr bwMode="auto">
          <a:xfrm>
            <a:off x="5105400" y="64770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6" name="Oval 1078">
            <a:extLst>
              <a:ext uri="{FF2B5EF4-FFF2-40B4-BE49-F238E27FC236}">
                <a16:creationId xmlns:a16="http://schemas.microsoft.com/office/drawing/2014/main" id="{FB54D37A-8B43-F976-0F19-0562CB0CE51A}"/>
              </a:ext>
            </a:extLst>
          </p:cNvPr>
          <p:cNvSpPr>
            <a:spLocks noChangeArrowheads="1"/>
          </p:cNvSpPr>
          <p:nvPr/>
        </p:nvSpPr>
        <p:spPr bwMode="auto">
          <a:xfrm>
            <a:off x="6172200" y="6477000"/>
            <a:ext cx="990600" cy="381000"/>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75827" name="Text Box 1079">
            <a:extLst>
              <a:ext uri="{FF2B5EF4-FFF2-40B4-BE49-F238E27FC236}">
                <a16:creationId xmlns:a16="http://schemas.microsoft.com/office/drawing/2014/main" id="{36B29A7D-05A3-A650-0DC7-E5DAAB53CB03}"/>
              </a:ext>
            </a:extLst>
          </p:cNvPr>
          <p:cNvSpPr txBox="1">
            <a:spLocks noChangeArrowheads="1"/>
          </p:cNvSpPr>
          <p:nvPr/>
        </p:nvSpPr>
        <p:spPr bwMode="auto">
          <a:xfrm>
            <a:off x="5391150" y="14620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Ida</a:t>
            </a:r>
            <a:endParaRPr lang="pt-BR" altLang="pt-BR">
              <a:latin typeface="Arial" panose="020B0604020202020204" pitchFamily="34" charset="0"/>
            </a:endParaRPr>
          </a:p>
        </p:txBody>
      </p:sp>
      <p:sp>
        <p:nvSpPr>
          <p:cNvPr id="75828" name="Text Box 1080">
            <a:extLst>
              <a:ext uri="{FF2B5EF4-FFF2-40B4-BE49-F238E27FC236}">
                <a16:creationId xmlns:a16="http://schemas.microsoft.com/office/drawing/2014/main" id="{AB0D9248-4790-06B9-1880-8E59797CA7BA}"/>
              </a:ext>
            </a:extLst>
          </p:cNvPr>
          <p:cNvSpPr txBox="1">
            <a:spLocks noChangeArrowheads="1"/>
          </p:cNvSpPr>
          <p:nvPr/>
        </p:nvSpPr>
        <p:spPr bwMode="auto">
          <a:xfrm>
            <a:off x="5162550" y="33528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Ida</a:t>
            </a:r>
            <a:endParaRPr lang="pt-BR" altLang="pt-BR">
              <a:solidFill>
                <a:srgbClr val="0000FF"/>
              </a:solidFill>
              <a:latin typeface="Arial" panose="020B0604020202020204" pitchFamily="34" charset="0"/>
            </a:endParaRPr>
          </a:p>
        </p:txBody>
      </p:sp>
      <p:sp>
        <p:nvSpPr>
          <p:cNvPr id="75829" name="Text Box 1081">
            <a:extLst>
              <a:ext uri="{FF2B5EF4-FFF2-40B4-BE49-F238E27FC236}">
                <a16:creationId xmlns:a16="http://schemas.microsoft.com/office/drawing/2014/main" id="{D80B4BD4-14AC-24C6-FF5D-6BD719C144A1}"/>
              </a:ext>
            </a:extLst>
          </p:cNvPr>
          <p:cNvSpPr txBox="1">
            <a:spLocks noChangeArrowheads="1"/>
          </p:cNvSpPr>
          <p:nvPr/>
        </p:nvSpPr>
        <p:spPr bwMode="auto">
          <a:xfrm>
            <a:off x="5334000" y="6491288"/>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Ida</a:t>
            </a:r>
            <a:endParaRPr lang="pt-BR" altLang="pt-BR">
              <a:solidFill>
                <a:srgbClr val="0000FF"/>
              </a:solidFill>
              <a:latin typeface="Arial" panose="020B0604020202020204" pitchFamily="34" charset="0"/>
            </a:endParaRPr>
          </a:p>
        </p:txBody>
      </p:sp>
      <p:sp>
        <p:nvSpPr>
          <p:cNvPr id="75830" name="Text Box 1082">
            <a:extLst>
              <a:ext uri="{FF2B5EF4-FFF2-40B4-BE49-F238E27FC236}">
                <a16:creationId xmlns:a16="http://schemas.microsoft.com/office/drawing/2014/main" id="{E15FF14E-7CA3-7EFE-39B5-9CE6533B4444}"/>
              </a:ext>
            </a:extLst>
          </p:cNvPr>
          <p:cNvSpPr txBox="1">
            <a:spLocks noChangeArrowheads="1"/>
          </p:cNvSpPr>
          <p:nvPr/>
        </p:nvSpPr>
        <p:spPr bwMode="auto">
          <a:xfrm>
            <a:off x="6305550" y="1447801"/>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Volta</a:t>
            </a:r>
            <a:endParaRPr lang="pt-BR" altLang="pt-BR">
              <a:solidFill>
                <a:srgbClr val="0000FF"/>
              </a:solidFill>
              <a:latin typeface="Arial" panose="020B0604020202020204" pitchFamily="34" charset="0"/>
            </a:endParaRPr>
          </a:p>
        </p:txBody>
      </p:sp>
      <p:sp>
        <p:nvSpPr>
          <p:cNvPr id="75831" name="Text Box 1083">
            <a:extLst>
              <a:ext uri="{FF2B5EF4-FFF2-40B4-BE49-F238E27FC236}">
                <a16:creationId xmlns:a16="http://schemas.microsoft.com/office/drawing/2014/main" id="{F4DC378C-E7DB-C681-0AC5-C80B4BC3CCEF}"/>
              </a:ext>
            </a:extLst>
          </p:cNvPr>
          <p:cNvSpPr txBox="1">
            <a:spLocks noChangeArrowheads="1"/>
          </p:cNvSpPr>
          <p:nvPr/>
        </p:nvSpPr>
        <p:spPr bwMode="auto">
          <a:xfrm>
            <a:off x="6457950" y="336708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Volta</a:t>
            </a:r>
            <a:endParaRPr lang="pt-BR" altLang="pt-BR">
              <a:solidFill>
                <a:srgbClr val="0000FF"/>
              </a:solidFill>
              <a:latin typeface="Arial" panose="020B0604020202020204" pitchFamily="34" charset="0"/>
            </a:endParaRPr>
          </a:p>
        </p:txBody>
      </p:sp>
      <p:sp>
        <p:nvSpPr>
          <p:cNvPr id="75832" name="Text Box 1084">
            <a:extLst>
              <a:ext uri="{FF2B5EF4-FFF2-40B4-BE49-F238E27FC236}">
                <a16:creationId xmlns:a16="http://schemas.microsoft.com/office/drawing/2014/main" id="{41E9E78B-F9FD-3937-1A86-01D169EF2700}"/>
              </a:ext>
            </a:extLst>
          </p:cNvPr>
          <p:cNvSpPr txBox="1">
            <a:spLocks noChangeArrowheads="1"/>
          </p:cNvSpPr>
          <p:nvPr/>
        </p:nvSpPr>
        <p:spPr bwMode="auto">
          <a:xfrm>
            <a:off x="6324600" y="6491288"/>
            <a:ext cx="704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Volta</a:t>
            </a:r>
            <a:endParaRPr lang="pt-BR" altLang="pt-BR">
              <a:solidFill>
                <a:srgbClr val="0000FF"/>
              </a:solidFill>
              <a:latin typeface="Arial" panose="020B0604020202020204" pitchFamily="34" charset="0"/>
            </a:endParaRPr>
          </a:p>
        </p:txBody>
      </p:sp>
      <p:sp>
        <p:nvSpPr>
          <p:cNvPr id="75833" name="Line 1085">
            <a:extLst>
              <a:ext uri="{FF2B5EF4-FFF2-40B4-BE49-F238E27FC236}">
                <a16:creationId xmlns:a16="http://schemas.microsoft.com/office/drawing/2014/main" id="{2569215D-96F5-C706-9969-B325DB1F1D48}"/>
              </a:ext>
            </a:extLst>
          </p:cNvPr>
          <p:cNvSpPr>
            <a:spLocks noChangeShapeType="1"/>
          </p:cNvSpPr>
          <p:nvPr/>
        </p:nvSpPr>
        <p:spPr bwMode="auto">
          <a:xfrm>
            <a:off x="5562600" y="1828800"/>
            <a:ext cx="228600" cy="457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4" name="Line 1086">
            <a:extLst>
              <a:ext uri="{FF2B5EF4-FFF2-40B4-BE49-F238E27FC236}">
                <a16:creationId xmlns:a16="http://schemas.microsoft.com/office/drawing/2014/main" id="{413AE471-CD8F-43AC-5849-30FF655FDC76}"/>
              </a:ext>
            </a:extLst>
          </p:cNvPr>
          <p:cNvSpPr>
            <a:spLocks noChangeShapeType="1"/>
          </p:cNvSpPr>
          <p:nvPr/>
        </p:nvSpPr>
        <p:spPr bwMode="auto">
          <a:xfrm flipH="1">
            <a:off x="6477000" y="1828800"/>
            <a:ext cx="152400" cy="457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5" name="Line 1087">
            <a:extLst>
              <a:ext uri="{FF2B5EF4-FFF2-40B4-BE49-F238E27FC236}">
                <a16:creationId xmlns:a16="http://schemas.microsoft.com/office/drawing/2014/main" id="{6626EB38-060E-B143-2D99-07F212760522}"/>
              </a:ext>
            </a:extLst>
          </p:cNvPr>
          <p:cNvSpPr>
            <a:spLocks noChangeShapeType="1"/>
          </p:cNvSpPr>
          <p:nvPr/>
        </p:nvSpPr>
        <p:spPr bwMode="auto">
          <a:xfrm>
            <a:off x="5410200" y="3733800"/>
            <a:ext cx="3048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6" name="Line 1088">
            <a:extLst>
              <a:ext uri="{FF2B5EF4-FFF2-40B4-BE49-F238E27FC236}">
                <a16:creationId xmlns:a16="http://schemas.microsoft.com/office/drawing/2014/main" id="{7F04C971-3AE4-3999-82C6-B58BC8AF73E0}"/>
              </a:ext>
            </a:extLst>
          </p:cNvPr>
          <p:cNvSpPr>
            <a:spLocks noChangeShapeType="1"/>
          </p:cNvSpPr>
          <p:nvPr/>
        </p:nvSpPr>
        <p:spPr bwMode="auto">
          <a:xfrm flipH="1">
            <a:off x="6553200" y="3733800"/>
            <a:ext cx="2286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7" name="Line 1089">
            <a:extLst>
              <a:ext uri="{FF2B5EF4-FFF2-40B4-BE49-F238E27FC236}">
                <a16:creationId xmlns:a16="http://schemas.microsoft.com/office/drawing/2014/main" id="{5A1D0E34-0BA7-D630-4108-C19E6241A7F6}"/>
              </a:ext>
            </a:extLst>
          </p:cNvPr>
          <p:cNvSpPr>
            <a:spLocks noChangeShapeType="1"/>
          </p:cNvSpPr>
          <p:nvPr/>
        </p:nvSpPr>
        <p:spPr bwMode="auto">
          <a:xfrm flipV="1">
            <a:off x="5638800" y="6096000"/>
            <a:ext cx="1524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8" name="Line 1090">
            <a:extLst>
              <a:ext uri="{FF2B5EF4-FFF2-40B4-BE49-F238E27FC236}">
                <a16:creationId xmlns:a16="http://schemas.microsoft.com/office/drawing/2014/main" id="{41D8F957-4BBE-20E2-62F9-AF49540080AB}"/>
              </a:ext>
            </a:extLst>
          </p:cNvPr>
          <p:cNvSpPr>
            <a:spLocks noChangeShapeType="1"/>
          </p:cNvSpPr>
          <p:nvPr/>
        </p:nvSpPr>
        <p:spPr bwMode="auto">
          <a:xfrm flipH="1" flipV="1">
            <a:off x="6477000" y="6096000"/>
            <a:ext cx="1524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39" name="Text Box 1091">
            <a:extLst>
              <a:ext uri="{FF2B5EF4-FFF2-40B4-BE49-F238E27FC236}">
                <a16:creationId xmlns:a16="http://schemas.microsoft.com/office/drawing/2014/main" id="{DFEC6DF2-CD86-B49B-9BBC-5307086B7117}"/>
              </a:ext>
            </a:extLst>
          </p:cNvPr>
          <p:cNvSpPr txBox="1">
            <a:spLocks noChangeArrowheads="1"/>
          </p:cNvSpPr>
          <p:nvPr/>
        </p:nvSpPr>
        <p:spPr bwMode="auto">
          <a:xfrm>
            <a:off x="4441826" y="2362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n</a:t>
            </a:r>
          </a:p>
        </p:txBody>
      </p:sp>
      <p:sp>
        <p:nvSpPr>
          <p:cNvPr id="75840" name="Text Box 1092">
            <a:extLst>
              <a:ext uri="{FF2B5EF4-FFF2-40B4-BE49-F238E27FC236}">
                <a16:creationId xmlns:a16="http://schemas.microsoft.com/office/drawing/2014/main" id="{6DC86EE1-5F17-40D7-DA1C-C9D57BAB48C0}"/>
              </a:ext>
            </a:extLst>
          </p:cNvPr>
          <p:cNvSpPr txBox="1">
            <a:spLocks noChangeArrowheads="1"/>
          </p:cNvSpPr>
          <p:nvPr/>
        </p:nvSpPr>
        <p:spPr bwMode="auto">
          <a:xfrm>
            <a:off x="7705725" y="2362200"/>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m</a:t>
            </a:r>
          </a:p>
        </p:txBody>
      </p:sp>
      <p:sp>
        <p:nvSpPr>
          <p:cNvPr id="75841" name="Text Box 1093">
            <a:extLst>
              <a:ext uri="{FF2B5EF4-FFF2-40B4-BE49-F238E27FC236}">
                <a16:creationId xmlns:a16="http://schemas.microsoft.com/office/drawing/2014/main" id="{F4AF938F-9746-7B0F-4177-F6170174F80A}"/>
              </a:ext>
            </a:extLst>
          </p:cNvPr>
          <p:cNvSpPr txBox="1">
            <a:spLocks noChangeArrowheads="1"/>
          </p:cNvSpPr>
          <p:nvPr/>
        </p:nvSpPr>
        <p:spPr bwMode="auto">
          <a:xfrm>
            <a:off x="4441826" y="4419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n</a:t>
            </a:r>
          </a:p>
        </p:txBody>
      </p:sp>
      <p:sp>
        <p:nvSpPr>
          <p:cNvPr id="75842" name="Text Box 1094">
            <a:extLst>
              <a:ext uri="{FF2B5EF4-FFF2-40B4-BE49-F238E27FC236}">
                <a16:creationId xmlns:a16="http://schemas.microsoft.com/office/drawing/2014/main" id="{BD174146-5EC8-FE54-1690-F4B36B2ECAF7}"/>
              </a:ext>
            </a:extLst>
          </p:cNvPr>
          <p:cNvSpPr txBox="1">
            <a:spLocks noChangeArrowheads="1"/>
          </p:cNvSpPr>
          <p:nvPr/>
        </p:nvSpPr>
        <p:spPr bwMode="auto">
          <a:xfrm>
            <a:off x="7707313" y="3394075"/>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m</a:t>
            </a:r>
          </a:p>
        </p:txBody>
      </p:sp>
      <p:sp>
        <p:nvSpPr>
          <p:cNvPr id="75843" name="Text Box 1095">
            <a:extLst>
              <a:ext uri="{FF2B5EF4-FFF2-40B4-BE49-F238E27FC236}">
                <a16:creationId xmlns:a16="http://schemas.microsoft.com/office/drawing/2014/main" id="{3F1E9AD3-17E5-4F3F-7964-6FD8396B0EF4}"/>
              </a:ext>
            </a:extLst>
          </p:cNvPr>
          <p:cNvSpPr txBox="1">
            <a:spLocks noChangeArrowheads="1"/>
          </p:cNvSpPr>
          <p:nvPr/>
        </p:nvSpPr>
        <p:spPr bwMode="auto">
          <a:xfrm>
            <a:off x="4441826" y="51260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n</a:t>
            </a:r>
          </a:p>
        </p:txBody>
      </p:sp>
      <p:sp>
        <p:nvSpPr>
          <p:cNvPr id="75844" name="Text Box 1096">
            <a:extLst>
              <a:ext uri="{FF2B5EF4-FFF2-40B4-BE49-F238E27FC236}">
                <a16:creationId xmlns:a16="http://schemas.microsoft.com/office/drawing/2014/main" id="{68A1DCB3-F2B6-40A6-EDBD-5E1C0E4DFA8B}"/>
              </a:ext>
            </a:extLst>
          </p:cNvPr>
          <p:cNvSpPr txBox="1">
            <a:spLocks noChangeArrowheads="1"/>
          </p:cNvSpPr>
          <p:nvPr/>
        </p:nvSpPr>
        <p:spPr bwMode="auto">
          <a:xfrm>
            <a:off x="7707313" y="5126038"/>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latin typeface="Arial" panose="020B0604020202020204" pitchFamily="34" charset="0"/>
              </a:rPr>
              <a:t>m</a:t>
            </a:r>
          </a:p>
        </p:txBody>
      </p:sp>
      <p:sp>
        <p:nvSpPr>
          <p:cNvPr id="75845" name="Line 1097">
            <a:extLst>
              <a:ext uri="{FF2B5EF4-FFF2-40B4-BE49-F238E27FC236}">
                <a16:creationId xmlns:a16="http://schemas.microsoft.com/office/drawing/2014/main" id="{6479F3CD-F687-6235-1167-AB7F35E214FF}"/>
              </a:ext>
            </a:extLst>
          </p:cNvPr>
          <p:cNvSpPr>
            <a:spLocks noChangeShapeType="1"/>
          </p:cNvSpPr>
          <p:nvPr/>
        </p:nvSpPr>
        <p:spPr bwMode="auto">
          <a:xfrm flipV="1">
            <a:off x="4038600" y="2667000"/>
            <a:ext cx="1447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46" name="Line 1098">
            <a:extLst>
              <a:ext uri="{FF2B5EF4-FFF2-40B4-BE49-F238E27FC236}">
                <a16:creationId xmlns:a16="http://schemas.microsoft.com/office/drawing/2014/main" id="{D68ED09F-37C7-E7BA-242E-4D6BE8A3CAD6}"/>
              </a:ext>
            </a:extLst>
          </p:cNvPr>
          <p:cNvSpPr>
            <a:spLocks noChangeShapeType="1"/>
          </p:cNvSpPr>
          <p:nvPr/>
        </p:nvSpPr>
        <p:spPr bwMode="auto">
          <a:xfrm flipH="1" flipV="1">
            <a:off x="6781800" y="2667000"/>
            <a:ext cx="15240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47" name="Line 1099">
            <a:extLst>
              <a:ext uri="{FF2B5EF4-FFF2-40B4-BE49-F238E27FC236}">
                <a16:creationId xmlns:a16="http://schemas.microsoft.com/office/drawing/2014/main" id="{AE1A07F1-5F95-3BD3-B052-CD9FC0582F50}"/>
              </a:ext>
            </a:extLst>
          </p:cNvPr>
          <p:cNvSpPr>
            <a:spLocks noChangeShapeType="1"/>
          </p:cNvSpPr>
          <p:nvPr/>
        </p:nvSpPr>
        <p:spPr bwMode="auto">
          <a:xfrm>
            <a:off x="4038600" y="5562600"/>
            <a:ext cx="1447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48" name="Line 1100">
            <a:extLst>
              <a:ext uri="{FF2B5EF4-FFF2-40B4-BE49-F238E27FC236}">
                <a16:creationId xmlns:a16="http://schemas.microsoft.com/office/drawing/2014/main" id="{DED66311-43C2-BB21-4A71-B811B339C0C2}"/>
              </a:ext>
            </a:extLst>
          </p:cNvPr>
          <p:cNvSpPr>
            <a:spLocks noChangeShapeType="1"/>
          </p:cNvSpPr>
          <p:nvPr/>
        </p:nvSpPr>
        <p:spPr bwMode="auto">
          <a:xfrm flipV="1">
            <a:off x="6781800" y="5486400"/>
            <a:ext cx="1524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75849" name="Oval 1101">
            <a:extLst>
              <a:ext uri="{FF2B5EF4-FFF2-40B4-BE49-F238E27FC236}">
                <a16:creationId xmlns:a16="http://schemas.microsoft.com/office/drawing/2014/main" id="{308D5DCB-964E-8895-0316-2DC2D9964A84}"/>
              </a:ext>
            </a:extLst>
          </p:cNvPr>
          <p:cNvSpPr>
            <a:spLocks noChangeArrowheads="1"/>
          </p:cNvSpPr>
          <p:nvPr/>
        </p:nvSpPr>
        <p:spPr bwMode="auto">
          <a:xfrm>
            <a:off x="3581400" y="3962400"/>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026">
            <a:extLst>
              <a:ext uri="{FF2B5EF4-FFF2-40B4-BE49-F238E27FC236}">
                <a16:creationId xmlns:a16="http://schemas.microsoft.com/office/drawing/2014/main" id="{A273F19E-59D5-DA47-A94D-D2C1AAB7970C}"/>
              </a:ext>
            </a:extLst>
          </p:cNvPr>
          <p:cNvSpPr>
            <a:spLocks noChangeArrowheads="1"/>
          </p:cNvSpPr>
          <p:nvPr/>
        </p:nvSpPr>
        <p:spPr bwMode="auto">
          <a:xfrm>
            <a:off x="1739900" y="74613"/>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D E R  -  Exercício  2</a:t>
            </a:r>
            <a:endParaRPr lang="pt-BR" altLang="pt-BR" sz="4400">
              <a:solidFill>
                <a:schemeClr val="tx2"/>
              </a:solidFill>
            </a:endParaRPr>
          </a:p>
        </p:txBody>
      </p:sp>
      <p:sp>
        <p:nvSpPr>
          <p:cNvPr id="83971" name="Rectangle 1027">
            <a:extLst>
              <a:ext uri="{FF2B5EF4-FFF2-40B4-BE49-F238E27FC236}">
                <a16:creationId xmlns:a16="http://schemas.microsoft.com/office/drawing/2014/main" id="{BF8B12C5-BEEE-67D4-948E-E346BC55B80F}"/>
              </a:ext>
            </a:extLst>
          </p:cNvPr>
          <p:cNvSpPr>
            <a:spLocks noChangeArrowheads="1"/>
          </p:cNvSpPr>
          <p:nvPr/>
        </p:nvSpPr>
        <p:spPr bwMode="auto">
          <a:xfrm>
            <a:off x="2317750" y="3313113"/>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2" name="Rectangle 1028">
            <a:extLst>
              <a:ext uri="{FF2B5EF4-FFF2-40B4-BE49-F238E27FC236}">
                <a16:creationId xmlns:a16="http://schemas.microsoft.com/office/drawing/2014/main" id="{E87DA4F1-6549-94C7-F760-0D3E0377EC2E}"/>
              </a:ext>
            </a:extLst>
          </p:cNvPr>
          <p:cNvSpPr>
            <a:spLocks noChangeArrowheads="1"/>
          </p:cNvSpPr>
          <p:nvPr/>
        </p:nvSpPr>
        <p:spPr bwMode="auto">
          <a:xfrm>
            <a:off x="8299450" y="3313113"/>
            <a:ext cx="16764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3" name="Oval 1029">
            <a:extLst>
              <a:ext uri="{FF2B5EF4-FFF2-40B4-BE49-F238E27FC236}">
                <a16:creationId xmlns:a16="http://schemas.microsoft.com/office/drawing/2014/main" id="{D04CE90E-1700-E51E-C185-EECA02D8A11C}"/>
              </a:ext>
            </a:extLst>
          </p:cNvPr>
          <p:cNvSpPr>
            <a:spLocks noChangeArrowheads="1"/>
          </p:cNvSpPr>
          <p:nvPr/>
        </p:nvSpPr>
        <p:spPr bwMode="auto">
          <a:xfrm>
            <a:off x="1898650" y="2284413"/>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4" name="Oval 1030">
            <a:extLst>
              <a:ext uri="{FF2B5EF4-FFF2-40B4-BE49-F238E27FC236}">
                <a16:creationId xmlns:a16="http://schemas.microsoft.com/office/drawing/2014/main" id="{D8843431-2BC1-6BAA-EC5E-51C39D74ECE5}"/>
              </a:ext>
            </a:extLst>
          </p:cNvPr>
          <p:cNvSpPr>
            <a:spLocks noChangeArrowheads="1"/>
          </p:cNvSpPr>
          <p:nvPr/>
        </p:nvSpPr>
        <p:spPr bwMode="auto">
          <a:xfrm>
            <a:off x="3575050" y="2284413"/>
            <a:ext cx="1219200" cy="533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5" name="Oval 1031">
            <a:extLst>
              <a:ext uri="{FF2B5EF4-FFF2-40B4-BE49-F238E27FC236}">
                <a16:creationId xmlns:a16="http://schemas.microsoft.com/office/drawing/2014/main" id="{D6CFD2F5-6672-0418-9C37-A34A8218E9EA}"/>
              </a:ext>
            </a:extLst>
          </p:cNvPr>
          <p:cNvSpPr>
            <a:spLocks noChangeArrowheads="1"/>
          </p:cNvSpPr>
          <p:nvPr/>
        </p:nvSpPr>
        <p:spPr bwMode="auto">
          <a:xfrm>
            <a:off x="7461250" y="2208213"/>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6" name="Oval 1032">
            <a:extLst>
              <a:ext uri="{FF2B5EF4-FFF2-40B4-BE49-F238E27FC236}">
                <a16:creationId xmlns:a16="http://schemas.microsoft.com/office/drawing/2014/main" id="{DEAA9991-AF09-574E-5D98-DFC0861814F3}"/>
              </a:ext>
            </a:extLst>
          </p:cNvPr>
          <p:cNvSpPr>
            <a:spLocks noChangeArrowheads="1"/>
          </p:cNvSpPr>
          <p:nvPr/>
        </p:nvSpPr>
        <p:spPr bwMode="auto">
          <a:xfrm>
            <a:off x="9290050" y="2208213"/>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77" name="Line 1033">
            <a:extLst>
              <a:ext uri="{FF2B5EF4-FFF2-40B4-BE49-F238E27FC236}">
                <a16:creationId xmlns:a16="http://schemas.microsoft.com/office/drawing/2014/main" id="{1D778C45-2B91-3157-FCA4-7FAA6730E395}"/>
              </a:ext>
            </a:extLst>
          </p:cNvPr>
          <p:cNvSpPr>
            <a:spLocks noChangeShapeType="1"/>
          </p:cNvSpPr>
          <p:nvPr/>
        </p:nvSpPr>
        <p:spPr bwMode="auto">
          <a:xfrm>
            <a:off x="2508250" y="2817813"/>
            <a:ext cx="2286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78" name="Line 1034">
            <a:extLst>
              <a:ext uri="{FF2B5EF4-FFF2-40B4-BE49-F238E27FC236}">
                <a16:creationId xmlns:a16="http://schemas.microsoft.com/office/drawing/2014/main" id="{615F8F83-C25A-92F4-ACDE-4F0CFC306601}"/>
              </a:ext>
            </a:extLst>
          </p:cNvPr>
          <p:cNvSpPr>
            <a:spLocks noChangeShapeType="1"/>
          </p:cNvSpPr>
          <p:nvPr/>
        </p:nvSpPr>
        <p:spPr bwMode="auto">
          <a:xfrm flipH="1">
            <a:off x="3803650" y="2817813"/>
            <a:ext cx="304800" cy="4572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79" name="Line 1035">
            <a:extLst>
              <a:ext uri="{FF2B5EF4-FFF2-40B4-BE49-F238E27FC236}">
                <a16:creationId xmlns:a16="http://schemas.microsoft.com/office/drawing/2014/main" id="{9AC72BCF-6C99-8B6E-391D-BA5677782E74}"/>
              </a:ext>
            </a:extLst>
          </p:cNvPr>
          <p:cNvSpPr>
            <a:spLocks noChangeShapeType="1"/>
          </p:cNvSpPr>
          <p:nvPr/>
        </p:nvSpPr>
        <p:spPr bwMode="auto">
          <a:xfrm>
            <a:off x="8070850" y="2741613"/>
            <a:ext cx="609600" cy="5334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80" name="Line 1036">
            <a:extLst>
              <a:ext uri="{FF2B5EF4-FFF2-40B4-BE49-F238E27FC236}">
                <a16:creationId xmlns:a16="http://schemas.microsoft.com/office/drawing/2014/main" id="{737523E0-6A5B-92F2-273A-D4FDB0471BC3}"/>
              </a:ext>
            </a:extLst>
          </p:cNvPr>
          <p:cNvSpPr>
            <a:spLocks noChangeShapeType="1"/>
          </p:cNvSpPr>
          <p:nvPr/>
        </p:nvSpPr>
        <p:spPr bwMode="auto">
          <a:xfrm flipH="1">
            <a:off x="9518650" y="2741613"/>
            <a:ext cx="381000" cy="53340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81" name="Text Box 1037">
            <a:extLst>
              <a:ext uri="{FF2B5EF4-FFF2-40B4-BE49-F238E27FC236}">
                <a16:creationId xmlns:a16="http://schemas.microsoft.com/office/drawing/2014/main" id="{3A7ED8A8-CDBE-D99B-7072-711F1FB9648E}"/>
              </a:ext>
            </a:extLst>
          </p:cNvPr>
          <p:cNvSpPr txBox="1">
            <a:spLocks noChangeArrowheads="1"/>
          </p:cNvSpPr>
          <p:nvPr/>
        </p:nvSpPr>
        <p:spPr bwMode="auto">
          <a:xfrm>
            <a:off x="2082800" y="2322513"/>
            <a:ext cx="996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Número</a:t>
            </a:r>
            <a:endParaRPr lang="pt-BR" altLang="pt-BR">
              <a:solidFill>
                <a:schemeClr val="hlink"/>
              </a:solidFill>
              <a:latin typeface="Arial" panose="020B0604020202020204" pitchFamily="34" charset="0"/>
            </a:endParaRPr>
          </a:p>
        </p:txBody>
      </p:sp>
      <p:sp>
        <p:nvSpPr>
          <p:cNvPr id="83982" name="Text Box 1038">
            <a:extLst>
              <a:ext uri="{FF2B5EF4-FFF2-40B4-BE49-F238E27FC236}">
                <a16:creationId xmlns:a16="http://schemas.microsoft.com/office/drawing/2014/main" id="{DA814F8D-92CF-BCA9-11B3-4DBE69A936F3}"/>
              </a:ext>
            </a:extLst>
          </p:cNvPr>
          <p:cNvSpPr txBox="1">
            <a:spLocks noChangeArrowheads="1"/>
          </p:cNvSpPr>
          <p:nvPr/>
        </p:nvSpPr>
        <p:spPr bwMode="auto">
          <a:xfrm>
            <a:off x="3575050" y="23606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Maquinista</a:t>
            </a:r>
            <a:endParaRPr lang="pt-BR" altLang="pt-BR">
              <a:solidFill>
                <a:schemeClr val="hlink"/>
              </a:solidFill>
              <a:latin typeface="Arial" panose="020B0604020202020204" pitchFamily="34" charset="0"/>
            </a:endParaRPr>
          </a:p>
        </p:txBody>
      </p:sp>
      <p:sp>
        <p:nvSpPr>
          <p:cNvPr id="83983" name="Text Box 1039">
            <a:extLst>
              <a:ext uri="{FF2B5EF4-FFF2-40B4-BE49-F238E27FC236}">
                <a16:creationId xmlns:a16="http://schemas.microsoft.com/office/drawing/2014/main" id="{8F1D7E93-0C32-2948-B9A2-F79811A39182}"/>
              </a:ext>
            </a:extLst>
          </p:cNvPr>
          <p:cNvSpPr txBox="1">
            <a:spLocks noChangeArrowheads="1"/>
          </p:cNvSpPr>
          <p:nvPr/>
        </p:nvSpPr>
        <p:spPr bwMode="auto">
          <a:xfrm>
            <a:off x="7673975" y="2246313"/>
            <a:ext cx="793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u="sng">
                <a:solidFill>
                  <a:schemeClr val="hlink"/>
                </a:solidFill>
                <a:latin typeface="Arial" panose="020B0604020202020204" pitchFamily="34" charset="0"/>
              </a:rPr>
              <a:t>Nome</a:t>
            </a:r>
            <a:endParaRPr lang="pt-BR" altLang="pt-BR" sz="1800">
              <a:latin typeface="Arial" panose="020B0604020202020204" pitchFamily="34" charset="0"/>
            </a:endParaRPr>
          </a:p>
        </p:txBody>
      </p:sp>
      <p:sp>
        <p:nvSpPr>
          <p:cNvPr id="83984" name="Text Box 1040">
            <a:extLst>
              <a:ext uri="{FF2B5EF4-FFF2-40B4-BE49-F238E27FC236}">
                <a16:creationId xmlns:a16="http://schemas.microsoft.com/office/drawing/2014/main" id="{CD23DD34-FBE8-A7A6-2517-FB650EEC4CFE}"/>
              </a:ext>
            </a:extLst>
          </p:cNvPr>
          <p:cNvSpPr txBox="1">
            <a:spLocks noChangeArrowheads="1"/>
          </p:cNvSpPr>
          <p:nvPr/>
        </p:nvSpPr>
        <p:spPr bwMode="auto">
          <a:xfrm>
            <a:off x="9350375" y="22463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chemeClr val="hlink"/>
                </a:solidFill>
                <a:latin typeface="Arial" panose="020B0604020202020204" pitchFamily="34" charset="0"/>
              </a:rPr>
              <a:t>Endereço</a:t>
            </a:r>
            <a:endParaRPr lang="pt-BR" altLang="pt-BR">
              <a:latin typeface="Arial" panose="020B0604020202020204" pitchFamily="34" charset="0"/>
            </a:endParaRPr>
          </a:p>
        </p:txBody>
      </p:sp>
      <p:sp>
        <p:nvSpPr>
          <p:cNvPr id="83985" name="Text Box 1041">
            <a:extLst>
              <a:ext uri="{FF2B5EF4-FFF2-40B4-BE49-F238E27FC236}">
                <a16:creationId xmlns:a16="http://schemas.microsoft.com/office/drawing/2014/main" id="{29197B5C-124E-4F1E-3811-6819C60072C7}"/>
              </a:ext>
            </a:extLst>
          </p:cNvPr>
          <p:cNvSpPr txBox="1">
            <a:spLocks noChangeArrowheads="1"/>
          </p:cNvSpPr>
          <p:nvPr/>
        </p:nvSpPr>
        <p:spPr bwMode="auto">
          <a:xfrm>
            <a:off x="2654279" y="3290889"/>
            <a:ext cx="9763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Trem </a:t>
            </a:r>
          </a:p>
          <a:p>
            <a:pPr algn="ctr" eaLnBrk="1" hangingPunct="1"/>
            <a:endParaRPr lang="pt-BR" altLang="pt-BR">
              <a:solidFill>
                <a:schemeClr val="hlink"/>
              </a:solidFill>
              <a:latin typeface="Arial" panose="020B0604020202020204" pitchFamily="34" charset="0"/>
            </a:endParaRPr>
          </a:p>
        </p:txBody>
      </p:sp>
      <p:grpSp>
        <p:nvGrpSpPr>
          <p:cNvPr id="83986" name="Group 1042">
            <a:extLst>
              <a:ext uri="{FF2B5EF4-FFF2-40B4-BE49-F238E27FC236}">
                <a16:creationId xmlns:a16="http://schemas.microsoft.com/office/drawing/2014/main" id="{7E4010F2-CDAF-2223-3A9A-9913BD279FCF}"/>
              </a:ext>
            </a:extLst>
          </p:cNvPr>
          <p:cNvGrpSpPr>
            <a:grpSpLocks/>
          </p:cNvGrpSpPr>
          <p:nvPr/>
        </p:nvGrpSpPr>
        <p:grpSpPr bwMode="auto">
          <a:xfrm>
            <a:off x="1593850" y="5715001"/>
            <a:ext cx="1333500" cy="873125"/>
            <a:chOff x="504" y="3145"/>
            <a:chExt cx="840" cy="550"/>
          </a:xfrm>
        </p:grpSpPr>
        <p:sp>
          <p:nvSpPr>
            <p:cNvPr id="84032" name="Rectangle 1043">
              <a:extLst>
                <a:ext uri="{FF2B5EF4-FFF2-40B4-BE49-F238E27FC236}">
                  <a16:creationId xmlns:a16="http://schemas.microsoft.com/office/drawing/2014/main" id="{831A47EF-F23F-4229-6334-DF7959A6E540}"/>
                </a:ext>
              </a:extLst>
            </p:cNvPr>
            <p:cNvSpPr>
              <a:spLocks noChangeArrowheads="1"/>
            </p:cNvSpPr>
            <p:nvPr/>
          </p:nvSpPr>
          <p:spPr bwMode="auto">
            <a:xfrm>
              <a:off x="504" y="3167"/>
              <a:ext cx="840" cy="528"/>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33" name="Text Box 1044">
              <a:extLst>
                <a:ext uri="{FF2B5EF4-FFF2-40B4-BE49-F238E27FC236}">
                  <a16:creationId xmlns:a16="http://schemas.microsoft.com/office/drawing/2014/main" id="{11B1CBF9-81F3-4B24-DABC-FD0F209EBAB4}"/>
                </a:ext>
              </a:extLst>
            </p:cNvPr>
            <p:cNvSpPr txBox="1">
              <a:spLocks noChangeArrowheads="1"/>
            </p:cNvSpPr>
            <p:nvPr/>
          </p:nvSpPr>
          <p:spPr bwMode="auto">
            <a:xfrm>
              <a:off x="648" y="3145"/>
              <a:ext cx="581"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a:solidFill>
                    <a:schemeClr val="hlink"/>
                  </a:solidFill>
                  <a:latin typeface="Arial" panose="020B0604020202020204" pitchFamily="34" charset="0"/>
                </a:rPr>
                <a:t>Trem</a:t>
              </a:r>
            </a:p>
            <a:p>
              <a:pPr eaLnBrk="1" hangingPunct="1"/>
              <a:r>
                <a:rPr lang="pt-BR" altLang="pt-BR">
                  <a:solidFill>
                    <a:schemeClr val="hlink"/>
                  </a:solidFill>
                  <a:latin typeface="Arial" panose="020B0604020202020204" pitchFamily="34" charset="0"/>
                </a:rPr>
                <a:t>Local</a:t>
              </a:r>
              <a:endParaRPr lang="pt-BR" altLang="pt-BR">
                <a:latin typeface="Arial" panose="020B0604020202020204" pitchFamily="34" charset="0"/>
              </a:endParaRPr>
            </a:p>
          </p:txBody>
        </p:sp>
      </p:grpSp>
      <p:sp>
        <p:nvSpPr>
          <p:cNvPr id="83987" name="Text Box 1045">
            <a:extLst>
              <a:ext uri="{FF2B5EF4-FFF2-40B4-BE49-F238E27FC236}">
                <a16:creationId xmlns:a16="http://schemas.microsoft.com/office/drawing/2014/main" id="{D9C252CD-2F84-2700-CE08-8EC92DC6E677}"/>
              </a:ext>
            </a:extLst>
          </p:cNvPr>
          <p:cNvSpPr txBox="1">
            <a:spLocks noChangeArrowheads="1"/>
          </p:cNvSpPr>
          <p:nvPr/>
        </p:nvSpPr>
        <p:spPr bwMode="auto">
          <a:xfrm>
            <a:off x="8531938" y="3290889"/>
            <a:ext cx="1297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Estação</a:t>
            </a:r>
          </a:p>
          <a:p>
            <a:pPr algn="ctr" eaLnBrk="1" hangingPunct="1"/>
            <a:endParaRPr lang="pt-BR" altLang="pt-BR">
              <a:latin typeface="Arial" panose="020B0604020202020204" pitchFamily="34" charset="0"/>
            </a:endParaRPr>
          </a:p>
        </p:txBody>
      </p:sp>
      <p:grpSp>
        <p:nvGrpSpPr>
          <p:cNvPr id="83988" name="Group 1046">
            <a:extLst>
              <a:ext uri="{FF2B5EF4-FFF2-40B4-BE49-F238E27FC236}">
                <a16:creationId xmlns:a16="http://schemas.microsoft.com/office/drawing/2014/main" id="{3AF932BB-8A8C-6B7C-1571-7518955948CD}"/>
              </a:ext>
            </a:extLst>
          </p:cNvPr>
          <p:cNvGrpSpPr>
            <a:grpSpLocks/>
          </p:cNvGrpSpPr>
          <p:nvPr/>
        </p:nvGrpSpPr>
        <p:grpSpPr bwMode="auto">
          <a:xfrm>
            <a:off x="9290050" y="5754689"/>
            <a:ext cx="1371600" cy="873125"/>
            <a:chOff x="4272" y="3145"/>
            <a:chExt cx="864" cy="550"/>
          </a:xfrm>
        </p:grpSpPr>
        <p:sp>
          <p:nvSpPr>
            <p:cNvPr id="84030" name="Rectangle 1047">
              <a:extLst>
                <a:ext uri="{FF2B5EF4-FFF2-40B4-BE49-F238E27FC236}">
                  <a16:creationId xmlns:a16="http://schemas.microsoft.com/office/drawing/2014/main" id="{A8A616F5-D2FD-D9A7-33A4-51C1D13EDCDE}"/>
                </a:ext>
              </a:extLst>
            </p:cNvPr>
            <p:cNvSpPr>
              <a:spLocks noChangeArrowheads="1"/>
            </p:cNvSpPr>
            <p:nvPr/>
          </p:nvSpPr>
          <p:spPr bwMode="auto">
            <a:xfrm>
              <a:off x="4272" y="3167"/>
              <a:ext cx="864" cy="528"/>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31" name="Text Box 1048">
              <a:extLst>
                <a:ext uri="{FF2B5EF4-FFF2-40B4-BE49-F238E27FC236}">
                  <a16:creationId xmlns:a16="http://schemas.microsoft.com/office/drawing/2014/main" id="{8B283956-F651-F82F-F830-6F0D888B3A38}"/>
                </a:ext>
              </a:extLst>
            </p:cNvPr>
            <p:cNvSpPr txBox="1">
              <a:spLocks noChangeArrowheads="1"/>
            </p:cNvSpPr>
            <p:nvPr/>
          </p:nvSpPr>
          <p:spPr bwMode="auto">
            <a:xfrm>
              <a:off x="4315" y="3145"/>
              <a:ext cx="817"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Estação</a:t>
              </a:r>
            </a:p>
            <a:p>
              <a:pPr algn="ctr" eaLnBrk="1" hangingPunct="1"/>
              <a:r>
                <a:rPr lang="pt-BR" altLang="pt-BR">
                  <a:solidFill>
                    <a:schemeClr val="hlink"/>
                  </a:solidFill>
                  <a:latin typeface="Arial" panose="020B0604020202020204" pitchFamily="34" charset="0"/>
                </a:rPr>
                <a:t>Local</a:t>
              </a:r>
              <a:endParaRPr lang="pt-BR" altLang="pt-BR">
                <a:solidFill>
                  <a:srgbClr val="FF0000"/>
                </a:solidFill>
                <a:latin typeface="Arial" panose="020B0604020202020204" pitchFamily="34" charset="0"/>
              </a:endParaRPr>
            </a:p>
          </p:txBody>
        </p:sp>
      </p:grpSp>
      <p:sp>
        <p:nvSpPr>
          <p:cNvPr id="83989" name="AutoShape 1049">
            <a:extLst>
              <a:ext uri="{FF2B5EF4-FFF2-40B4-BE49-F238E27FC236}">
                <a16:creationId xmlns:a16="http://schemas.microsoft.com/office/drawing/2014/main" id="{E097D22F-D5EE-484F-EC6B-B84A175FD3EB}"/>
              </a:ext>
            </a:extLst>
          </p:cNvPr>
          <p:cNvSpPr>
            <a:spLocks noChangeArrowheads="1"/>
          </p:cNvSpPr>
          <p:nvPr/>
        </p:nvSpPr>
        <p:spPr bwMode="auto">
          <a:xfrm>
            <a:off x="5522914" y="3422650"/>
            <a:ext cx="1285875" cy="920750"/>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90" name="Text Box 1050">
            <a:extLst>
              <a:ext uri="{FF2B5EF4-FFF2-40B4-BE49-F238E27FC236}">
                <a16:creationId xmlns:a16="http://schemas.microsoft.com/office/drawing/2014/main" id="{A96AB455-D12C-B400-D69B-6A7DF4873CE5}"/>
              </a:ext>
            </a:extLst>
          </p:cNvPr>
          <p:cNvSpPr txBox="1">
            <a:spLocks noChangeArrowheads="1"/>
          </p:cNvSpPr>
          <p:nvPr/>
        </p:nvSpPr>
        <p:spPr bwMode="auto">
          <a:xfrm>
            <a:off x="5784850" y="3730626"/>
            <a:ext cx="85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Para L</a:t>
            </a:r>
            <a:endParaRPr lang="pt-BR" altLang="pt-BR">
              <a:solidFill>
                <a:srgbClr val="0000FF"/>
              </a:solidFill>
              <a:latin typeface="Arial" panose="020B0604020202020204" pitchFamily="34" charset="0"/>
            </a:endParaRPr>
          </a:p>
        </p:txBody>
      </p:sp>
      <p:sp>
        <p:nvSpPr>
          <p:cNvPr id="83991" name="Oval 1051">
            <a:extLst>
              <a:ext uri="{FF2B5EF4-FFF2-40B4-BE49-F238E27FC236}">
                <a16:creationId xmlns:a16="http://schemas.microsoft.com/office/drawing/2014/main" id="{699A3A62-613B-2AD2-9991-77CABD493DE7}"/>
              </a:ext>
            </a:extLst>
          </p:cNvPr>
          <p:cNvSpPr>
            <a:spLocks noChangeArrowheads="1"/>
          </p:cNvSpPr>
          <p:nvPr/>
        </p:nvSpPr>
        <p:spPr bwMode="auto">
          <a:xfrm>
            <a:off x="5251451" y="2895601"/>
            <a:ext cx="881063" cy="328613"/>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92" name="Oval 1052">
            <a:extLst>
              <a:ext uri="{FF2B5EF4-FFF2-40B4-BE49-F238E27FC236}">
                <a16:creationId xmlns:a16="http://schemas.microsoft.com/office/drawing/2014/main" id="{EC8C5F00-5704-095B-DB42-F79330F20A97}"/>
              </a:ext>
            </a:extLst>
          </p:cNvPr>
          <p:cNvSpPr>
            <a:spLocks noChangeArrowheads="1"/>
          </p:cNvSpPr>
          <p:nvPr/>
        </p:nvSpPr>
        <p:spPr bwMode="auto">
          <a:xfrm>
            <a:off x="6199188" y="2895601"/>
            <a:ext cx="881062" cy="328613"/>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93" name="Text Box 1053">
            <a:extLst>
              <a:ext uri="{FF2B5EF4-FFF2-40B4-BE49-F238E27FC236}">
                <a16:creationId xmlns:a16="http://schemas.microsoft.com/office/drawing/2014/main" id="{D59CABD0-0DA6-F195-73B4-9C8118F4E69B}"/>
              </a:ext>
            </a:extLst>
          </p:cNvPr>
          <p:cNvSpPr txBox="1">
            <a:spLocks noChangeArrowheads="1"/>
          </p:cNvSpPr>
          <p:nvPr/>
        </p:nvSpPr>
        <p:spPr bwMode="auto">
          <a:xfrm>
            <a:off x="5505450" y="29083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Ida</a:t>
            </a:r>
            <a:endParaRPr lang="pt-BR" altLang="pt-BR">
              <a:latin typeface="Arial" panose="020B0604020202020204" pitchFamily="34" charset="0"/>
            </a:endParaRPr>
          </a:p>
        </p:txBody>
      </p:sp>
      <p:sp>
        <p:nvSpPr>
          <p:cNvPr id="83994" name="Text Box 1054">
            <a:extLst>
              <a:ext uri="{FF2B5EF4-FFF2-40B4-BE49-F238E27FC236}">
                <a16:creationId xmlns:a16="http://schemas.microsoft.com/office/drawing/2014/main" id="{EF11A68A-E765-6948-1F6D-E81D5EA56076}"/>
              </a:ext>
            </a:extLst>
          </p:cNvPr>
          <p:cNvSpPr txBox="1">
            <a:spLocks noChangeArrowheads="1"/>
          </p:cNvSpPr>
          <p:nvPr/>
        </p:nvSpPr>
        <p:spPr bwMode="auto">
          <a:xfrm>
            <a:off x="6318250" y="2895601"/>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Volta</a:t>
            </a:r>
            <a:endParaRPr lang="pt-BR" altLang="pt-BR">
              <a:latin typeface="Arial" panose="020B0604020202020204" pitchFamily="34" charset="0"/>
            </a:endParaRPr>
          </a:p>
        </p:txBody>
      </p:sp>
      <p:sp>
        <p:nvSpPr>
          <p:cNvPr id="83995" name="Line 1055">
            <a:extLst>
              <a:ext uri="{FF2B5EF4-FFF2-40B4-BE49-F238E27FC236}">
                <a16:creationId xmlns:a16="http://schemas.microsoft.com/office/drawing/2014/main" id="{098C7B4B-91BF-44E8-CDE3-6D93ABD35A23}"/>
              </a:ext>
            </a:extLst>
          </p:cNvPr>
          <p:cNvSpPr>
            <a:spLocks noChangeShapeType="1"/>
          </p:cNvSpPr>
          <p:nvPr/>
        </p:nvSpPr>
        <p:spPr bwMode="auto">
          <a:xfrm>
            <a:off x="5657850" y="3224214"/>
            <a:ext cx="203200" cy="39528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96" name="Line 1056">
            <a:extLst>
              <a:ext uri="{FF2B5EF4-FFF2-40B4-BE49-F238E27FC236}">
                <a16:creationId xmlns:a16="http://schemas.microsoft.com/office/drawing/2014/main" id="{B2363FD8-7E5A-0164-69F5-5E8DA5EBD56E}"/>
              </a:ext>
            </a:extLst>
          </p:cNvPr>
          <p:cNvSpPr>
            <a:spLocks noChangeShapeType="1"/>
          </p:cNvSpPr>
          <p:nvPr/>
        </p:nvSpPr>
        <p:spPr bwMode="auto">
          <a:xfrm flipH="1">
            <a:off x="6470650" y="3224214"/>
            <a:ext cx="134938" cy="39528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3997" name="Rectangle 1057">
            <a:extLst>
              <a:ext uri="{FF2B5EF4-FFF2-40B4-BE49-F238E27FC236}">
                <a16:creationId xmlns:a16="http://schemas.microsoft.com/office/drawing/2014/main" id="{86246CBC-9659-0CC6-BF3C-BADB34135460}"/>
              </a:ext>
            </a:extLst>
          </p:cNvPr>
          <p:cNvSpPr>
            <a:spLocks noChangeArrowheads="1"/>
          </p:cNvSpPr>
          <p:nvPr/>
        </p:nvSpPr>
        <p:spPr bwMode="auto">
          <a:xfrm>
            <a:off x="3765550" y="5749925"/>
            <a:ext cx="1333500" cy="8382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3998" name="Text Box 1058">
            <a:extLst>
              <a:ext uri="{FF2B5EF4-FFF2-40B4-BE49-F238E27FC236}">
                <a16:creationId xmlns:a16="http://schemas.microsoft.com/office/drawing/2014/main" id="{D5D42D10-B766-2E4D-EA18-474163E5D3FD}"/>
              </a:ext>
            </a:extLst>
          </p:cNvPr>
          <p:cNvSpPr txBox="1">
            <a:spLocks noChangeArrowheads="1"/>
          </p:cNvSpPr>
          <p:nvPr/>
        </p:nvSpPr>
        <p:spPr bwMode="auto">
          <a:xfrm>
            <a:off x="3720983" y="5715001"/>
            <a:ext cx="14686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Trem</a:t>
            </a:r>
          </a:p>
          <a:p>
            <a:pPr algn="ctr" eaLnBrk="1" hangingPunct="1"/>
            <a:r>
              <a:rPr lang="pt-BR" altLang="pt-BR">
                <a:solidFill>
                  <a:schemeClr val="hlink"/>
                </a:solidFill>
                <a:latin typeface="Arial" panose="020B0604020202020204" pitchFamily="34" charset="0"/>
              </a:rPr>
              <a:t>Expresso</a:t>
            </a:r>
            <a:endParaRPr lang="pt-BR" altLang="pt-BR">
              <a:latin typeface="Arial" panose="020B0604020202020204" pitchFamily="34" charset="0"/>
            </a:endParaRPr>
          </a:p>
        </p:txBody>
      </p:sp>
      <p:grpSp>
        <p:nvGrpSpPr>
          <p:cNvPr id="83999" name="Group 1059">
            <a:extLst>
              <a:ext uri="{FF2B5EF4-FFF2-40B4-BE49-F238E27FC236}">
                <a16:creationId xmlns:a16="http://schemas.microsoft.com/office/drawing/2014/main" id="{08D2DC43-81D8-2DE4-BA24-EDA10564AF57}"/>
              </a:ext>
            </a:extLst>
          </p:cNvPr>
          <p:cNvGrpSpPr>
            <a:grpSpLocks/>
          </p:cNvGrpSpPr>
          <p:nvPr/>
        </p:nvGrpSpPr>
        <p:grpSpPr bwMode="auto">
          <a:xfrm>
            <a:off x="7140575" y="5756276"/>
            <a:ext cx="1468438" cy="873125"/>
            <a:chOff x="4358" y="3241"/>
            <a:chExt cx="925" cy="550"/>
          </a:xfrm>
        </p:grpSpPr>
        <p:sp>
          <p:nvSpPr>
            <p:cNvPr id="84028" name="Rectangle 1060">
              <a:extLst>
                <a:ext uri="{FF2B5EF4-FFF2-40B4-BE49-F238E27FC236}">
                  <a16:creationId xmlns:a16="http://schemas.microsoft.com/office/drawing/2014/main" id="{D057542E-88DD-819B-D45C-D7233D3EC351}"/>
                </a:ext>
              </a:extLst>
            </p:cNvPr>
            <p:cNvSpPr>
              <a:spLocks noChangeArrowheads="1"/>
            </p:cNvSpPr>
            <p:nvPr/>
          </p:nvSpPr>
          <p:spPr bwMode="auto">
            <a:xfrm>
              <a:off x="4368" y="3263"/>
              <a:ext cx="864" cy="528"/>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29" name="Text Box 1061">
              <a:extLst>
                <a:ext uri="{FF2B5EF4-FFF2-40B4-BE49-F238E27FC236}">
                  <a16:creationId xmlns:a16="http://schemas.microsoft.com/office/drawing/2014/main" id="{F38F8C8A-EB9B-2F4E-34F5-129C0A2CFDE0}"/>
                </a:ext>
              </a:extLst>
            </p:cNvPr>
            <p:cNvSpPr txBox="1">
              <a:spLocks noChangeArrowheads="1"/>
            </p:cNvSpPr>
            <p:nvPr/>
          </p:nvSpPr>
          <p:spPr bwMode="auto">
            <a:xfrm>
              <a:off x="4358" y="3241"/>
              <a:ext cx="92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a:solidFill>
                    <a:schemeClr val="hlink"/>
                  </a:solidFill>
                  <a:latin typeface="Arial" panose="020B0604020202020204" pitchFamily="34" charset="0"/>
                </a:rPr>
                <a:t>Estação</a:t>
              </a:r>
            </a:p>
            <a:p>
              <a:pPr algn="ctr" eaLnBrk="1" hangingPunct="1"/>
              <a:r>
                <a:rPr lang="pt-BR" altLang="pt-BR">
                  <a:solidFill>
                    <a:schemeClr val="hlink"/>
                  </a:solidFill>
                  <a:latin typeface="Arial" panose="020B0604020202020204" pitchFamily="34" charset="0"/>
                </a:rPr>
                <a:t>Expressa</a:t>
              </a:r>
              <a:endParaRPr lang="pt-BR" altLang="pt-BR">
                <a:solidFill>
                  <a:srgbClr val="FF0000"/>
                </a:solidFill>
                <a:latin typeface="Arial" panose="020B0604020202020204" pitchFamily="34" charset="0"/>
              </a:endParaRPr>
            </a:p>
          </p:txBody>
        </p:sp>
      </p:grpSp>
      <p:grpSp>
        <p:nvGrpSpPr>
          <p:cNvPr id="84000" name="Group 1062">
            <a:extLst>
              <a:ext uri="{FF2B5EF4-FFF2-40B4-BE49-F238E27FC236}">
                <a16:creationId xmlns:a16="http://schemas.microsoft.com/office/drawing/2014/main" id="{62F857E1-5A3F-D720-D9FF-7846F9463BE9}"/>
              </a:ext>
            </a:extLst>
          </p:cNvPr>
          <p:cNvGrpSpPr>
            <a:grpSpLocks/>
          </p:cNvGrpSpPr>
          <p:nvPr/>
        </p:nvGrpSpPr>
        <p:grpSpPr bwMode="auto">
          <a:xfrm>
            <a:off x="2279650" y="4191000"/>
            <a:ext cx="2057400" cy="1524000"/>
            <a:chOff x="480" y="2160"/>
            <a:chExt cx="1296" cy="960"/>
          </a:xfrm>
        </p:grpSpPr>
        <p:sp>
          <p:nvSpPr>
            <p:cNvPr id="84023" name="AutoShape 1063">
              <a:extLst>
                <a:ext uri="{FF2B5EF4-FFF2-40B4-BE49-F238E27FC236}">
                  <a16:creationId xmlns:a16="http://schemas.microsoft.com/office/drawing/2014/main" id="{4E81BC3A-9249-E584-7FA9-871A54C46EA4}"/>
                </a:ext>
              </a:extLst>
            </p:cNvPr>
            <p:cNvSpPr>
              <a:spLocks noChangeArrowheads="1"/>
            </p:cNvSpPr>
            <p:nvPr/>
          </p:nvSpPr>
          <p:spPr bwMode="auto">
            <a:xfrm>
              <a:off x="864" y="2400"/>
              <a:ext cx="480" cy="384"/>
            </a:xfrm>
            <a:prstGeom prst="flowChartMerge">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24" name="Line 1064">
              <a:extLst>
                <a:ext uri="{FF2B5EF4-FFF2-40B4-BE49-F238E27FC236}">
                  <a16:creationId xmlns:a16="http://schemas.microsoft.com/office/drawing/2014/main" id="{57666D5C-1947-00A5-0962-D74D56D2B6F4}"/>
                </a:ext>
              </a:extLst>
            </p:cNvPr>
            <p:cNvSpPr>
              <a:spLocks noChangeShapeType="1"/>
            </p:cNvSpPr>
            <p:nvPr/>
          </p:nvSpPr>
          <p:spPr bwMode="auto">
            <a:xfrm>
              <a:off x="1104" y="2160"/>
              <a:ext cx="0" cy="24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5" name="Line 1065">
              <a:extLst>
                <a:ext uri="{FF2B5EF4-FFF2-40B4-BE49-F238E27FC236}">
                  <a16:creationId xmlns:a16="http://schemas.microsoft.com/office/drawing/2014/main" id="{258A5F53-D202-3BF8-9C4C-6B70013327B3}"/>
                </a:ext>
              </a:extLst>
            </p:cNvPr>
            <p:cNvSpPr>
              <a:spLocks noChangeShapeType="1"/>
            </p:cNvSpPr>
            <p:nvPr/>
          </p:nvSpPr>
          <p:spPr bwMode="auto">
            <a:xfrm flipH="1">
              <a:off x="480" y="2592"/>
              <a:ext cx="480" cy="52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6" name="Line 1066">
              <a:extLst>
                <a:ext uri="{FF2B5EF4-FFF2-40B4-BE49-F238E27FC236}">
                  <a16:creationId xmlns:a16="http://schemas.microsoft.com/office/drawing/2014/main" id="{46DBF483-2F83-1F41-6AB7-F1A87B4B4429}"/>
                </a:ext>
              </a:extLst>
            </p:cNvPr>
            <p:cNvSpPr>
              <a:spLocks noChangeShapeType="1"/>
            </p:cNvSpPr>
            <p:nvPr/>
          </p:nvSpPr>
          <p:spPr bwMode="auto">
            <a:xfrm>
              <a:off x="1248" y="2592"/>
              <a:ext cx="528" cy="52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7" name="Text Box 1067">
              <a:extLst>
                <a:ext uri="{FF2B5EF4-FFF2-40B4-BE49-F238E27FC236}">
                  <a16:creationId xmlns:a16="http://schemas.microsoft.com/office/drawing/2014/main" id="{ACB872A5-920E-CACE-2BEB-F2DB149CC41B}"/>
                </a:ext>
              </a:extLst>
            </p:cNvPr>
            <p:cNvSpPr txBox="1">
              <a:spLocks noChangeArrowheads="1"/>
            </p:cNvSpPr>
            <p:nvPr/>
          </p:nvSpPr>
          <p:spPr bwMode="auto">
            <a:xfrm>
              <a:off x="948" y="2409"/>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latin typeface="Arial" panose="020B0604020202020204" pitchFamily="34" charset="0"/>
                </a:rPr>
                <a:t>ISA</a:t>
              </a:r>
              <a:endParaRPr lang="pt-BR" altLang="pt-BR">
                <a:latin typeface="Arial" panose="020B0604020202020204" pitchFamily="34" charset="0"/>
              </a:endParaRPr>
            </a:p>
          </p:txBody>
        </p:sp>
      </p:grpSp>
      <p:grpSp>
        <p:nvGrpSpPr>
          <p:cNvPr id="84001" name="Group 1068">
            <a:extLst>
              <a:ext uri="{FF2B5EF4-FFF2-40B4-BE49-F238E27FC236}">
                <a16:creationId xmlns:a16="http://schemas.microsoft.com/office/drawing/2014/main" id="{0BDC6222-F647-622F-4A8D-9677949AB60D}"/>
              </a:ext>
            </a:extLst>
          </p:cNvPr>
          <p:cNvGrpSpPr>
            <a:grpSpLocks/>
          </p:cNvGrpSpPr>
          <p:nvPr/>
        </p:nvGrpSpPr>
        <p:grpSpPr bwMode="auto">
          <a:xfrm>
            <a:off x="8070850" y="4191000"/>
            <a:ext cx="2057400" cy="1524000"/>
            <a:chOff x="480" y="2160"/>
            <a:chExt cx="1296" cy="960"/>
          </a:xfrm>
        </p:grpSpPr>
        <p:sp>
          <p:nvSpPr>
            <p:cNvPr id="84018" name="AutoShape 1069">
              <a:extLst>
                <a:ext uri="{FF2B5EF4-FFF2-40B4-BE49-F238E27FC236}">
                  <a16:creationId xmlns:a16="http://schemas.microsoft.com/office/drawing/2014/main" id="{1BADCB55-AA10-D9AE-3660-5269BAB86463}"/>
                </a:ext>
              </a:extLst>
            </p:cNvPr>
            <p:cNvSpPr>
              <a:spLocks noChangeArrowheads="1"/>
            </p:cNvSpPr>
            <p:nvPr/>
          </p:nvSpPr>
          <p:spPr bwMode="auto">
            <a:xfrm>
              <a:off x="864" y="2400"/>
              <a:ext cx="480" cy="384"/>
            </a:xfrm>
            <a:prstGeom prst="flowChartMerge">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19" name="Line 1070">
              <a:extLst>
                <a:ext uri="{FF2B5EF4-FFF2-40B4-BE49-F238E27FC236}">
                  <a16:creationId xmlns:a16="http://schemas.microsoft.com/office/drawing/2014/main" id="{4D81E450-63E2-C553-C1BF-76B1A876E456}"/>
                </a:ext>
              </a:extLst>
            </p:cNvPr>
            <p:cNvSpPr>
              <a:spLocks noChangeShapeType="1"/>
            </p:cNvSpPr>
            <p:nvPr/>
          </p:nvSpPr>
          <p:spPr bwMode="auto">
            <a:xfrm>
              <a:off x="1104" y="2160"/>
              <a:ext cx="0" cy="240"/>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0" name="Line 1071">
              <a:extLst>
                <a:ext uri="{FF2B5EF4-FFF2-40B4-BE49-F238E27FC236}">
                  <a16:creationId xmlns:a16="http://schemas.microsoft.com/office/drawing/2014/main" id="{66D30C28-F74D-A55B-2F54-85B7FAAE2073}"/>
                </a:ext>
              </a:extLst>
            </p:cNvPr>
            <p:cNvSpPr>
              <a:spLocks noChangeShapeType="1"/>
            </p:cNvSpPr>
            <p:nvPr/>
          </p:nvSpPr>
          <p:spPr bwMode="auto">
            <a:xfrm flipH="1">
              <a:off x="480" y="2592"/>
              <a:ext cx="480" cy="52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1" name="Line 1072">
              <a:extLst>
                <a:ext uri="{FF2B5EF4-FFF2-40B4-BE49-F238E27FC236}">
                  <a16:creationId xmlns:a16="http://schemas.microsoft.com/office/drawing/2014/main" id="{E2626E5D-3907-FDA4-877D-C77950E22E4B}"/>
                </a:ext>
              </a:extLst>
            </p:cNvPr>
            <p:cNvSpPr>
              <a:spLocks noChangeShapeType="1"/>
            </p:cNvSpPr>
            <p:nvPr/>
          </p:nvSpPr>
          <p:spPr bwMode="auto">
            <a:xfrm>
              <a:off x="1248" y="2592"/>
              <a:ext cx="528" cy="528"/>
            </a:xfrm>
            <a:prstGeom prst="line">
              <a:avLst/>
            </a:prstGeom>
            <a:noFill/>
            <a:ln w="285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22" name="Text Box 1073">
              <a:extLst>
                <a:ext uri="{FF2B5EF4-FFF2-40B4-BE49-F238E27FC236}">
                  <a16:creationId xmlns:a16="http://schemas.microsoft.com/office/drawing/2014/main" id="{60A87FF5-622A-9D22-0D22-A540FA651807}"/>
                </a:ext>
              </a:extLst>
            </p:cNvPr>
            <p:cNvSpPr txBox="1">
              <a:spLocks noChangeArrowheads="1"/>
            </p:cNvSpPr>
            <p:nvPr/>
          </p:nvSpPr>
          <p:spPr bwMode="auto">
            <a:xfrm>
              <a:off x="948" y="2409"/>
              <a:ext cx="3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latin typeface="Arial" panose="020B0604020202020204" pitchFamily="34" charset="0"/>
                </a:rPr>
                <a:t>ISA</a:t>
              </a:r>
              <a:endParaRPr lang="pt-BR" altLang="pt-BR">
                <a:latin typeface="Arial" panose="020B0604020202020204" pitchFamily="34" charset="0"/>
              </a:endParaRPr>
            </a:p>
          </p:txBody>
        </p:sp>
      </p:grpSp>
      <p:sp>
        <p:nvSpPr>
          <p:cNvPr id="84002" name="AutoShape 1074">
            <a:extLst>
              <a:ext uri="{FF2B5EF4-FFF2-40B4-BE49-F238E27FC236}">
                <a16:creationId xmlns:a16="http://schemas.microsoft.com/office/drawing/2014/main" id="{9BA4A0DD-1473-461F-D3BF-057A7A87985F}"/>
              </a:ext>
            </a:extLst>
          </p:cNvPr>
          <p:cNvSpPr>
            <a:spLocks noChangeArrowheads="1"/>
          </p:cNvSpPr>
          <p:nvPr/>
        </p:nvSpPr>
        <p:spPr bwMode="auto">
          <a:xfrm>
            <a:off x="5522914" y="5708650"/>
            <a:ext cx="1285875" cy="920750"/>
          </a:xfrm>
          <a:prstGeom prst="diamond">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03" name="Text Box 1075">
            <a:extLst>
              <a:ext uri="{FF2B5EF4-FFF2-40B4-BE49-F238E27FC236}">
                <a16:creationId xmlns:a16="http://schemas.microsoft.com/office/drawing/2014/main" id="{A07DE915-72EC-1659-180C-7A320988D36D}"/>
              </a:ext>
            </a:extLst>
          </p:cNvPr>
          <p:cNvSpPr txBox="1">
            <a:spLocks noChangeArrowheads="1"/>
          </p:cNvSpPr>
          <p:nvPr/>
        </p:nvSpPr>
        <p:spPr bwMode="auto">
          <a:xfrm>
            <a:off x="5842000" y="5867400"/>
            <a:ext cx="666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1800">
                <a:solidFill>
                  <a:srgbClr val="0000FF"/>
                </a:solidFill>
                <a:latin typeface="Arial" panose="020B0604020202020204" pitchFamily="34" charset="0"/>
              </a:rPr>
              <a:t>Para</a:t>
            </a:r>
            <a:endParaRPr lang="pt-BR" altLang="pt-BR" sz="1800">
              <a:solidFill>
                <a:srgbClr val="FFFF00"/>
              </a:solidFill>
              <a:latin typeface="Arial" panose="020B0604020202020204" pitchFamily="34" charset="0"/>
            </a:endParaRPr>
          </a:p>
          <a:p>
            <a:pPr algn="ctr" eaLnBrk="1" hangingPunct="1"/>
            <a:r>
              <a:rPr lang="pt-BR" altLang="pt-BR" sz="1800">
                <a:solidFill>
                  <a:srgbClr val="0000FF"/>
                </a:solidFill>
                <a:latin typeface="Arial" panose="020B0604020202020204" pitchFamily="34" charset="0"/>
              </a:rPr>
              <a:t>EE</a:t>
            </a:r>
            <a:endParaRPr lang="pt-BR" altLang="pt-BR">
              <a:latin typeface="Arial" panose="020B0604020202020204" pitchFamily="34" charset="0"/>
            </a:endParaRPr>
          </a:p>
        </p:txBody>
      </p:sp>
      <p:sp>
        <p:nvSpPr>
          <p:cNvPr id="84004" name="Oval 1076">
            <a:extLst>
              <a:ext uri="{FF2B5EF4-FFF2-40B4-BE49-F238E27FC236}">
                <a16:creationId xmlns:a16="http://schemas.microsoft.com/office/drawing/2014/main" id="{7B4C2914-0BC7-7985-982E-D81B7B606BE9}"/>
              </a:ext>
            </a:extLst>
          </p:cNvPr>
          <p:cNvSpPr>
            <a:spLocks noChangeArrowheads="1"/>
          </p:cNvSpPr>
          <p:nvPr/>
        </p:nvSpPr>
        <p:spPr bwMode="auto">
          <a:xfrm>
            <a:off x="5251451" y="5181601"/>
            <a:ext cx="881063" cy="328613"/>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05" name="Oval 1077">
            <a:extLst>
              <a:ext uri="{FF2B5EF4-FFF2-40B4-BE49-F238E27FC236}">
                <a16:creationId xmlns:a16="http://schemas.microsoft.com/office/drawing/2014/main" id="{FCF95A12-A447-020A-C75D-67C320BC782D}"/>
              </a:ext>
            </a:extLst>
          </p:cNvPr>
          <p:cNvSpPr>
            <a:spLocks noChangeArrowheads="1"/>
          </p:cNvSpPr>
          <p:nvPr/>
        </p:nvSpPr>
        <p:spPr bwMode="auto">
          <a:xfrm>
            <a:off x="6199188" y="5181601"/>
            <a:ext cx="881062" cy="328613"/>
          </a:xfrm>
          <a:prstGeom prst="ellipse">
            <a:avLst/>
          </a:pr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06" name="Text Box 1078">
            <a:extLst>
              <a:ext uri="{FF2B5EF4-FFF2-40B4-BE49-F238E27FC236}">
                <a16:creationId xmlns:a16="http://schemas.microsoft.com/office/drawing/2014/main" id="{08D3F1AB-FE42-5603-13BC-B3FE1CACEBB2}"/>
              </a:ext>
            </a:extLst>
          </p:cNvPr>
          <p:cNvSpPr txBox="1">
            <a:spLocks noChangeArrowheads="1"/>
          </p:cNvSpPr>
          <p:nvPr/>
        </p:nvSpPr>
        <p:spPr bwMode="auto">
          <a:xfrm>
            <a:off x="5505450" y="5194301"/>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Ida</a:t>
            </a:r>
            <a:endParaRPr lang="pt-BR" altLang="pt-BR">
              <a:latin typeface="Arial" panose="020B0604020202020204" pitchFamily="34" charset="0"/>
            </a:endParaRPr>
          </a:p>
        </p:txBody>
      </p:sp>
      <p:sp>
        <p:nvSpPr>
          <p:cNvPr id="84007" name="Text Box 1079">
            <a:extLst>
              <a:ext uri="{FF2B5EF4-FFF2-40B4-BE49-F238E27FC236}">
                <a16:creationId xmlns:a16="http://schemas.microsoft.com/office/drawing/2014/main" id="{735DAD0C-0580-99A9-777C-3669E2CE64EC}"/>
              </a:ext>
            </a:extLst>
          </p:cNvPr>
          <p:cNvSpPr txBox="1">
            <a:spLocks noChangeArrowheads="1"/>
          </p:cNvSpPr>
          <p:nvPr/>
        </p:nvSpPr>
        <p:spPr bwMode="auto">
          <a:xfrm>
            <a:off x="6318250" y="5181601"/>
            <a:ext cx="704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1800">
                <a:solidFill>
                  <a:srgbClr val="0000FF"/>
                </a:solidFill>
                <a:latin typeface="Arial" panose="020B0604020202020204" pitchFamily="34" charset="0"/>
              </a:rPr>
              <a:t>Volta</a:t>
            </a:r>
            <a:endParaRPr lang="pt-BR" altLang="pt-BR">
              <a:latin typeface="Arial" panose="020B0604020202020204" pitchFamily="34" charset="0"/>
            </a:endParaRPr>
          </a:p>
        </p:txBody>
      </p:sp>
      <p:sp>
        <p:nvSpPr>
          <p:cNvPr id="84008" name="Line 1080">
            <a:extLst>
              <a:ext uri="{FF2B5EF4-FFF2-40B4-BE49-F238E27FC236}">
                <a16:creationId xmlns:a16="http://schemas.microsoft.com/office/drawing/2014/main" id="{85FE5ADD-363F-56C1-6CD4-4FF007459330}"/>
              </a:ext>
            </a:extLst>
          </p:cNvPr>
          <p:cNvSpPr>
            <a:spLocks noChangeShapeType="1"/>
          </p:cNvSpPr>
          <p:nvPr/>
        </p:nvSpPr>
        <p:spPr bwMode="auto">
          <a:xfrm>
            <a:off x="5657850" y="5510214"/>
            <a:ext cx="203200" cy="39528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09" name="Line 1081">
            <a:extLst>
              <a:ext uri="{FF2B5EF4-FFF2-40B4-BE49-F238E27FC236}">
                <a16:creationId xmlns:a16="http://schemas.microsoft.com/office/drawing/2014/main" id="{1715B418-4321-36D9-EB03-FEB63F369A62}"/>
              </a:ext>
            </a:extLst>
          </p:cNvPr>
          <p:cNvSpPr>
            <a:spLocks noChangeShapeType="1"/>
          </p:cNvSpPr>
          <p:nvPr/>
        </p:nvSpPr>
        <p:spPr bwMode="auto">
          <a:xfrm flipH="1">
            <a:off x="6470650" y="5510214"/>
            <a:ext cx="134938" cy="395287"/>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0" name="Line 1082">
            <a:extLst>
              <a:ext uri="{FF2B5EF4-FFF2-40B4-BE49-F238E27FC236}">
                <a16:creationId xmlns:a16="http://schemas.microsoft.com/office/drawing/2014/main" id="{E3BDFFDE-AECD-72FB-0B01-1EF58093D529}"/>
              </a:ext>
            </a:extLst>
          </p:cNvPr>
          <p:cNvSpPr>
            <a:spLocks noChangeShapeType="1"/>
          </p:cNvSpPr>
          <p:nvPr/>
        </p:nvSpPr>
        <p:spPr bwMode="auto">
          <a:xfrm>
            <a:off x="5099050" y="6172200"/>
            <a:ext cx="4572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1" name="Line 1083">
            <a:extLst>
              <a:ext uri="{FF2B5EF4-FFF2-40B4-BE49-F238E27FC236}">
                <a16:creationId xmlns:a16="http://schemas.microsoft.com/office/drawing/2014/main" id="{AB5C9AC3-3ECA-B7EC-2366-972566A5FFCE}"/>
              </a:ext>
            </a:extLst>
          </p:cNvPr>
          <p:cNvSpPr>
            <a:spLocks noChangeShapeType="1"/>
          </p:cNvSpPr>
          <p:nvPr/>
        </p:nvSpPr>
        <p:spPr bwMode="auto">
          <a:xfrm>
            <a:off x="6775450" y="6172200"/>
            <a:ext cx="3810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2" name="Line 1084">
            <a:extLst>
              <a:ext uri="{FF2B5EF4-FFF2-40B4-BE49-F238E27FC236}">
                <a16:creationId xmlns:a16="http://schemas.microsoft.com/office/drawing/2014/main" id="{143D95D6-9FF8-6B56-57E6-AF876BFCB069}"/>
              </a:ext>
            </a:extLst>
          </p:cNvPr>
          <p:cNvSpPr>
            <a:spLocks noChangeShapeType="1"/>
          </p:cNvSpPr>
          <p:nvPr/>
        </p:nvSpPr>
        <p:spPr bwMode="auto">
          <a:xfrm flipV="1">
            <a:off x="2965450" y="3886200"/>
            <a:ext cx="2514600" cy="2286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3" name="Line 1085">
            <a:extLst>
              <a:ext uri="{FF2B5EF4-FFF2-40B4-BE49-F238E27FC236}">
                <a16:creationId xmlns:a16="http://schemas.microsoft.com/office/drawing/2014/main" id="{CC8E7A0F-72A5-87F1-822E-9DD2025B81BD}"/>
              </a:ext>
            </a:extLst>
          </p:cNvPr>
          <p:cNvSpPr>
            <a:spLocks noChangeShapeType="1"/>
          </p:cNvSpPr>
          <p:nvPr/>
        </p:nvSpPr>
        <p:spPr bwMode="auto">
          <a:xfrm>
            <a:off x="6775450" y="3886200"/>
            <a:ext cx="152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4" name="Oval 1086">
            <a:extLst>
              <a:ext uri="{FF2B5EF4-FFF2-40B4-BE49-F238E27FC236}">
                <a16:creationId xmlns:a16="http://schemas.microsoft.com/office/drawing/2014/main" id="{5671BBB7-22B5-AA8A-ED4A-31DFC4590D7C}"/>
              </a:ext>
            </a:extLst>
          </p:cNvPr>
          <p:cNvSpPr>
            <a:spLocks noChangeArrowheads="1"/>
          </p:cNvSpPr>
          <p:nvPr/>
        </p:nvSpPr>
        <p:spPr bwMode="auto">
          <a:xfrm>
            <a:off x="3581400" y="2286000"/>
            <a:ext cx="1219200" cy="533400"/>
          </a:xfrm>
          <a:prstGeom prst="ellipse">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pt-BR" altLang="pt-BR"/>
          </a:p>
        </p:txBody>
      </p:sp>
      <p:sp>
        <p:nvSpPr>
          <p:cNvPr id="84015" name="Line 1087">
            <a:extLst>
              <a:ext uri="{FF2B5EF4-FFF2-40B4-BE49-F238E27FC236}">
                <a16:creationId xmlns:a16="http://schemas.microsoft.com/office/drawing/2014/main" id="{30CF8FEB-487A-531C-8FAC-9BC263963D38}"/>
              </a:ext>
            </a:extLst>
          </p:cNvPr>
          <p:cNvSpPr>
            <a:spLocks noChangeShapeType="1"/>
          </p:cNvSpPr>
          <p:nvPr/>
        </p:nvSpPr>
        <p:spPr bwMode="auto">
          <a:xfrm>
            <a:off x="5105400" y="6248400"/>
            <a:ext cx="4572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6" name="Line 1088">
            <a:extLst>
              <a:ext uri="{FF2B5EF4-FFF2-40B4-BE49-F238E27FC236}">
                <a16:creationId xmlns:a16="http://schemas.microsoft.com/office/drawing/2014/main" id="{5765A766-3954-A021-EF8D-41407D69B5E4}"/>
              </a:ext>
            </a:extLst>
          </p:cNvPr>
          <p:cNvSpPr>
            <a:spLocks noChangeShapeType="1"/>
          </p:cNvSpPr>
          <p:nvPr/>
        </p:nvSpPr>
        <p:spPr bwMode="auto">
          <a:xfrm>
            <a:off x="6781800" y="6248400"/>
            <a:ext cx="381000" cy="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84017" name="Line 1089">
            <a:extLst>
              <a:ext uri="{FF2B5EF4-FFF2-40B4-BE49-F238E27FC236}">
                <a16:creationId xmlns:a16="http://schemas.microsoft.com/office/drawing/2014/main" id="{FA229FD7-9531-B7B6-A177-B18B302CC1DA}"/>
              </a:ext>
            </a:extLst>
          </p:cNvPr>
          <p:cNvSpPr>
            <a:spLocks noChangeShapeType="1"/>
          </p:cNvSpPr>
          <p:nvPr/>
        </p:nvSpPr>
        <p:spPr bwMode="auto">
          <a:xfrm flipV="1">
            <a:off x="2895600" y="3962400"/>
            <a:ext cx="2667000" cy="2362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3CCD7487-788C-7BAD-D67D-27EDFCFFBD7D}"/>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3</a:t>
            </a:r>
            <a:endParaRPr lang="pt-BR" altLang="pt-BR" sz="4400">
              <a:solidFill>
                <a:schemeClr val="tx2"/>
              </a:solidFill>
            </a:endParaRPr>
          </a:p>
        </p:txBody>
      </p:sp>
      <p:sp>
        <p:nvSpPr>
          <p:cNvPr id="84995" name="Rectangle 3">
            <a:extLst>
              <a:ext uri="{FF2B5EF4-FFF2-40B4-BE49-F238E27FC236}">
                <a16:creationId xmlns:a16="http://schemas.microsoft.com/office/drawing/2014/main" id="{993D4BC4-F23D-06D4-EE52-6FE0F92D4137}"/>
              </a:ext>
            </a:extLst>
          </p:cNvPr>
          <p:cNvSpPr>
            <a:spLocks noChangeArrowheads="1"/>
          </p:cNvSpPr>
          <p:nvPr/>
        </p:nvSpPr>
        <p:spPr bwMode="auto">
          <a:xfrm>
            <a:off x="1822450" y="16764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sz="2800" b="1">
                <a:solidFill>
                  <a:schemeClr val="hlink"/>
                </a:solidFill>
              </a:rPr>
              <a:t>Mini-mundo Bar</a:t>
            </a:r>
            <a:endParaRPr lang="pt-BR" altLang="pt-BR" sz="2200">
              <a:solidFill>
                <a:schemeClr val="hlink"/>
              </a:solidFill>
            </a:endParaRPr>
          </a:p>
          <a:p>
            <a:pPr eaLnBrk="1" hangingPunct="1">
              <a:spcBef>
                <a:spcPts val="500"/>
              </a:spcBef>
              <a:spcAft>
                <a:spcPts val="500"/>
              </a:spcAft>
              <a:buClr>
                <a:schemeClr val="folHlink"/>
              </a:buClr>
              <a:buSzPct val="60000"/>
              <a:buFont typeface="Symbol" panose="05050102010706020507" pitchFamily="18" charset="2"/>
              <a:buChar char="·"/>
            </a:pPr>
            <a:r>
              <a:rPr lang="pt-BR" altLang="pt-BR" sz="2200"/>
              <a:t>Freqüentadores de bares têm nomes e endereços unívocos. Eles apreciam uma ou mais cervejas e freqüentam um ou mais bares, mas cada freqüentador tem sua cerveja favorita. Eles possuem telefones, usualmente um, mas às vezes vários ou nenhum. </a:t>
            </a:r>
          </a:p>
          <a:p>
            <a:pPr eaLnBrk="1" hangingPunct="1">
              <a:spcBef>
                <a:spcPts val="500"/>
              </a:spcBef>
              <a:spcAft>
                <a:spcPts val="500"/>
              </a:spcAft>
              <a:buClr>
                <a:schemeClr val="folHlink"/>
              </a:buClr>
              <a:buSzPct val="60000"/>
              <a:buFont typeface="Symbol" panose="05050102010706020507" pitchFamily="18" charset="2"/>
              <a:buChar char="·"/>
            </a:pPr>
            <a:r>
              <a:rPr lang="pt-BR" altLang="pt-BR" sz="2200"/>
              <a:t>Bares têm nomes e endereços unívocos. Eles servem uma ou mais cervejas e são freqüentados por um ou mais freqüentadores. Eles cobram um preço para cada cerveja que servem. Os preços das cervejas  podem variar. </a:t>
            </a:r>
          </a:p>
          <a:p>
            <a:pPr eaLnBrk="1" hangingPunct="1">
              <a:spcBef>
                <a:spcPts val="500"/>
              </a:spcBef>
              <a:spcAft>
                <a:spcPts val="500"/>
              </a:spcAft>
              <a:buClr>
                <a:schemeClr val="folHlink"/>
              </a:buClr>
              <a:buSzPct val="60000"/>
              <a:buFont typeface="Symbol" panose="05050102010706020507" pitchFamily="18" charset="2"/>
              <a:buChar char="·"/>
            </a:pPr>
            <a:r>
              <a:rPr lang="pt-BR" altLang="pt-BR" sz="2200"/>
              <a:t>Cervejas têm nomes e fabricantes unívocos. São servidas por um ou mais bares e são apreciadas por um ou mais freqüentadores.</a:t>
            </a:r>
          </a:p>
          <a:p>
            <a:pPr eaLnBrk="1" hangingPunct="1">
              <a:spcBef>
                <a:spcPts val="500"/>
              </a:spcBef>
              <a:spcAft>
                <a:spcPts val="500"/>
              </a:spcAft>
              <a:buClr>
                <a:schemeClr val="folHlink"/>
              </a:buClr>
              <a:buSzPct val="60000"/>
              <a:buFont typeface="Symbol" panose="05050102010706020507" pitchFamily="18" charset="2"/>
              <a:buChar char="·"/>
            </a:pPr>
            <a:r>
              <a:rPr lang="pt-BR" altLang="pt-BR" sz="2200"/>
              <a:t>Fabricantes de cervejas têm nomes e endereços unívocos e podem fabricar mais de uma cerveja. </a:t>
            </a:r>
          </a:p>
          <a:p>
            <a:pPr algn="ctr" eaLnBrk="1" hangingPunct="1">
              <a:spcBef>
                <a:spcPct val="20000"/>
              </a:spcBef>
              <a:buClr>
                <a:schemeClr val="folHlink"/>
              </a:buClr>
              <a:buSzPct val="60000"/>
              <a:buFont typeface="Wingdings" panose="05000000000000000000" pitchFamily="2" charset="2"/>
              <a:buNone/>
            </a:pPr>
            <a:endParaRPr lang="pt-BR" altLang="pt-BR" sz="2000">
              <a:solidFill>
                <a:srgbClr val="FFFF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B9F83402-A572-0710-32F7-194414D57FB8}"/>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4</a:t>
            </a:r>
            <a:endParaRPr lang="pt-BR" altLang="pt-BR" sz="4400">
              <a:solidFill>
                <a:schemeClr val="tx2"/>
              </a:solidFill>
            </a:endParaRPr>
          </a:p>
        </p:txBody>
      </p:sp>
      <p:sp>
        <p:nvSpPr>
          <p:cNvPr id="94211" name="Rectangle 3">
            <a:extLst>
              <a:ext uri="{FF2B5EF4-FFF2-40B4-BE49-F238E27FC236}">
                <a16:creationId xmlns:a16="http://schemas.microsoft.com/office/drawing/2014/main" id="{C8CF73B7-29F6-9739-8C4D-2F9062E3A061}"/>
              </a:ext>
            </a:extLst>
          </p:cNvPr>
          <p:cNvSpPr>
            <a:spLocks noChangeArrowheads="1"/>
          </p:cNvSpPr>
          <p:nvPr/>
        </p:nvSpPr>
        <p:spPr bwMode="auto">
          <a:xfrm>
            <a:off x="1822450" y="1219200"/>
            <a:ext cx="883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pt-BR" altLang="pt-BR" sz="2800" b="1" u="sng">
                <a:solidFill>
                  <a:schemeClr val="hlink"/>
                </a:solidFill>
              </a:rPr>
              <a:t>Mini-Mundo Aeroclube</a:t>
            </a:r>
            <a:endParaRPr lang="pt-BR" altLang="pt-BR" sz="2800">
              <a:solidFill>
                <a:schemeClr val="hlink"/>
              </a:solidFill>
            </a:endParaRPr>
          </a:p>
          <a:p>
            <a:pPr lvl="1" eaLnBrk="1" hangingPunct="1">
              <a:spcBef>
                <a:spcPts val="500"/>
              </a:spcBef>
              <a:spcAft>
                <a:spcPts val="500"/>
              </a:spcAft>
              <a:buClr>
                <a:schemeClr val="hlink"/>
              </a:buClr>
              <a:buSzPct val="55000"/>
              <a:buFont typeface="Symbol" panose="05050102010706020507" pitchFamily="18" charset="2"/>
              <a:buChar char="·"/>
            </a:pPr>
            <a:endParaRPr lang="pt-BR" altLang="pt-BR">
              <a:solidFill>
                <a:schemeClr val="hlink"/>
              </a:solidFill>
            </a:endParaRP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Num aeroclube, estão inscritos pilotos, instrutores e alunos de pilotagem. Todos sócios (inscritos) são identificados pelo número de matrícula, e caracterizados por nome, endereço e idade. Os pilotos possuem um número de brevê (único). Os instrutores são pilotos com formação adicional de instrutor, e deve ser registrado o nome do curso, a data de obtenção do diploma, bem como a instituição.</a:t>
            </a:r>
          </a:p>
          <a:p>
            <a:pPr algn="just" eaLnBrk="1" hangingPunct="1">
              <a:spcBef>
                <a:spcPct val="20000"/>
              </a:spcBef>
              <a:buClr>
                <a:schemeClr val="folHlink"/>
              </a:buClr>
              <a:buSzPct val="60000"/>
              <a:buFont typeface="Wingdings" panose="05000000000000000000" pitchFamily="2" charset="2"/>
              <a:buChar char="n"/>
            </a:pPr>
            <a:endParaRPr lang="pt-BR" altLang="pt-B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24601351-28B8-4D4C-5B7A-9DB38B6DF093}"/>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4</a:t>
            </a:r>
            <a:endParaRPr lang="pt-BR" altLang="pt-BR" sz="4400">
              <a:solidFill>
                <a:schemeClr val="tx2"/>
              </a:solidFill>
            </a:endParaRPr>
          </a:p>
        </p:txBody>
      </p:sp>
      <p:sp>
        <p:nvSpPr>
          <p:cNvPr id="95235" name="Rectangle 3">
            <a:extLst>
              <a:ext uri="{FF2B5EF4-FFF2-40B4-BE49-F238E27FC236}">
                <a16:creationId xmlns:a16="http://schemas.microsoft.com/office/drawing/2014/main" id="{894790CB-8E9A-3799-6793-FDEC7F6BD2C8}"/>
              </a:ext>
            </a:extLst>
          </p:cNvPr>
          <p:cNvSpPr>
            <a:spLocks noChangeArrowheads="1"/>
          </p:cNvSpPr>
          <p:nvPr/>
        </p:nvSpPr>
        <p:spPr bwMode="auto">
          <a:xfrm>
            <a:off x="1822450" y="1219200"/>
            <a:ext cx="8839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pt-BR" altLang="pt-BR" sz="2800" b="1" u="sng">
                <a:solidFill>
                  <a:schemeClr val="hlink"/>
                </a:solidFill>
              </a:rPr>
              <a:t>Mini-Mundo Aeroclube</a:t>
            </a:r>
            <a:endParaRPr lang="pt-BR" altLang="pt-BR" sz="2800">
              <a:solidFill>
                <a:schemeClr val="hlink"/>
              </a:solidFill>
            </a:endParaRPr>
          </a:p>
          <a:p>
            <a:pPr lvl="1" eaLnBrk="1" hangingPunct="1">
              <a:spcBef>
                <a:spcPts val="500"/>
              </a:spcBef>
              <a:spcAft>
                <a:spcPts val="500"/>
              </a:spcAft>
              <a:buClr>
                <a:schemeClr val="hlink"/>
              </a:buClr>
              <a:buSzPct val="55000"/>
              <a:buFont typeface="Symbol" panose="05050102010706020507" pitchFamily="18" charset="2"/>
              <a:buChar char="·"/>
            </a:pPr>
            <a:endParaRPr lang="pt-BR" altLang="pt-BR">
              <a:solidFill>
                <a:schemeClr val="hlink"/>
              </a:solidFill>
            </a:endParaRPr>
          </a:p>
          <a:p>
            <a:pPr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Para os alunos de pilotagem, guarda-se o registros de todas suas saídas para contabilização de horas para obtenção do brevê. Para cada saída registra-se a data, instrutor, hora de saída e de chegada, bem como o parecer do instrutor sobre o vôo. A escola só ministra cursos básicos, e portanto não há professores que são alunos de cursos avançados. O brevê dos alunos é retirado mediante a comprovação do número de horas mínimas de vôo, levando em consideração os comentários dos instrutores sobre as habilidades desenvolvidas. </a:t>
            </a:r>
            <a:endParaRPr lang="pt-BR" altLang="pt-BR" sz="2000" b="1">
              <a:latin typeface="Arial" panose="020B0604020202020204" pitchFamily="34" charset="0"/>
            </a:endParaRPr>
          </a:p>
          <a:p>
            <a:pPr eaLnBrk="1" hangingPunct="1">
              <a:spcBef>
                <a:spcPct val="20000"/>
              </a:spcBef>
              <a:buClr>
                <a:srgbClr val="FF0000"/>
              </a:buClr>
              <a:buSzPct val="115000"/>
              <a:buFont typeface="Monotype Sorts" pitchFamily="2" charset="2"/>
              <a:buChar char="*"/>
            </a:pPr>
            <a:endParaRPr lang="pt-BR" altLang="pt-BR" sz="2000">
              <a:latin typeface="Arial" panose="020B0604020202020204" pitchFamily="34" charset="0"/>
            </a:endParaRPr>
          </a:p>
          <a:p>
            <a:pPr eaLnBrk="1" hangingPunct="1">
              <a:spcBef>
                <a:spcPct val="20000"/>
              </a:spcBef>
              <a:buClr>
                <a:srgbClr val="FF0000"/>
              </a:buClr>
              <a:buSzPct val="115000"/>
              <a:buFont typeface="Monotype Sorts" pitchFamily="2" charset="2"/>
              <a:buChar char="*"/>
            </a:pPr>
            <a:endParaRPr lang="pt-BR" altLang="pt-BR" sz="2000" baseline="-25000">
              <a:solidFill>
                <a:srgbClr val="FFFF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01667C8A-489C-F96C-132C-6E5CA4089980}"/>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5</a:t>
            </a:r>
            <a:endParaRPr lang="pt-BR" altLang="pt-BR" sz="4400">
              <a:solidFill>
                <a:schemeClr val="tx2"/>
              </a:solidFill>
            </a:endParaRPr>
          </a:p>
        </p:txBody>
      </p:sp>
      <p:sp>
        <p:nvSpPr>
          <p:cNvPr id="96259" name="Rectangle 3">
            <a:extLst>
              <a:ext uri="{FF2B5EF4-FFF2-40B4-BE49-F238E27FC236}">
                <a16:creationId xmlns:a16="http://schemas.microsoft.com/office/drawing/2014/main" id="{A8A75426-CE12-E563-B3E2-4B668EDEF2C2}"/>
              </a:ext>
            </a:extLst>
          </p:cNvPr>
          <p:cNvSpPr>
            <a:spLocks noChangeArrowheads="1"/>
          </p:cNvSpPr>
          <p:nvPr/>
        </p:nvSpPr>
        <p:spPr bwMode="auto">
          <a:xfrm>
            <a:off x="1822450" y="18288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Receitas</a:t>
            </a:r>
          </a:p>
          <a:p>
            <a:pPr algn="ctr" eaLnBrk="1" hangingPunct="1">
              <a:spcBef>
                <a:spcPct val="20000"/>
              </a:spcBef>
              <a:buClr>
                <a:schemeClr val="folHlink"/>
              </a:buClr>
              <a:buSzPct val="60000"/>
              <a:buFont typeface="Wingdings" panose="05000000000000000000" pitchFamily="2" charset="2"/>
              <a:buNone/>
            </a:pPr>
            <a:endParaRPr lang="pt-BR" altLang="pt-BR" b="1">
              <a:solidFill>
                <a:srgbClr val="FFFF00"/>
              </a:solidFill>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Uma empresa deseja informatizar o acervo de receitas que ela inventa, e comercializa sob a forma de livros. Estão envolvidos, na elaboração das receitas e dos livros, os cozinheiros, os degustadores (que controlam a qualidade das receitas), e os editores dos livros. Todas estas pessoas são empregados da empresa, e são caracterizados por um RG, nome, data de ingresso na firma, e salário recebido.</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1028" descr="DICAS">
            <a:extLst>
              <a:ext uri="{FF2B5EF4-FFF2-40B4-BE49-F238E27FC236}">
                <a16:creationId xmlns:a16="http://schemas.microsoft.com/office/drawing/2014/main" id="{03E6D483-4A8A-0E09-92E3-099E0B9E66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90474" y="643466"/>
            <a:ext cx="7411051" cy="55710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1393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70165C0-3BC0-C4AB-5605-69D145E03816}"/>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5</a:t>
            </a:r>
            <a:endParaRPr lang="pt-BR" altLang="pt-BR" sz="4400">
              <a:solidFill>
                <a:schemeClr val="tx2"/>
              </a:solidFill>
            </a:endParaRPr>
          </a:p>
        </p:txBody>
      </p:sp>
      <p:sp>
        <p:nvSpPr>
          <p:cNvPr id="97283" name="Rectangle 3">
            <a:extLst>
              <a:ext uri="{FF2B5EF4-FFF2-40B4-BE49-F238E27FC236}">
                <a16:creationId xmlns:a16="http://schemas.microsoft.com/office/drawing/2014/main" id="{8250C55A-0741-7FA8-C3D6-EA9A4CB14EA0}"/>
              </a:ext>
            </a:extLst>
          </p:cNvPr>
          <p:cNvSpPr>
            <a:spLocks noChangeArrowheads="1"/>
          </p:cNvSpPr>
          <p:nvPr/>
        </p:nvSpPr>
        <p:spPr bwMode="auto">
          <a:xfrm>
            <a:off x="1822450" y="16764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Receitas</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Cada receita tem código único, um nome, foi inventada por um cozinheiro numa dada , e pertence a uma categoria. Podem existir diferentes receitas com o mesmo nome, mas um mesmo cozinheiro não elabora duas receitas com o mesmo nome. Uma categoria é extraída de uma lista de categorias fixas elaborada pela empresa (ex: carne, ave, bolo, torta, sopa, etc). É norma da empresa não permitir a elaboração de receitas que não pertençam a categorias registradas pela firma, sendo possível não existirem receitas para categorias recém criadas. </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65178E12-CBE7-D785-6BEE-A3C83C784E28}"/>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5</a:t>
            </a:r>
            <a:endParaRPr lang="pt-BR" altLang="pt-BR" sz="4400">
              <a:solidFill>
                <a:schemeClr val="tx2"/>
              </a:solidFill>
            </a:endParaRPr>
          </a:p>
        </p:txBody>
      </p:sp>
      <p:sp>
        <p:nvSpPr>
          <p:cNvPr id="98307" name="Rectangle 3">
            <a:extLst>
              <a:ext uri="{FF2B5EF4-FFF2-40B4-BE49-F238E27FC236}">
                <a16:creationId xmlns:a16="http://schemas.microsoft.com/office/drawing/2014/main" id="{0A00E94E-C5AF-E6A3-776F-151166927B80}"/>
              </a:ext>
            </a:extLst>
          </p:cNvPr>
          <p:cNvSpPr>
            <a:spLocks noChangeArrowheads="1"/>
          </p:cNvSpPr>
          <p:nvPr/>
        </p:nvSpPr>
        <p:spPr bwMode="auto">
          <a:xfrm>
            <a:off x="1822450" y="18288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Receitas</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Diversos ingredientes (ex: açúcar, farinha, leite) são usados para elaborar uma receita, cada um deles usado numa certa quantidade (ex: 2) e numa certa medida (ex: colher de cha, xícara, ml). A medida pode ser opcional para certos ingredientes (ex: ovo). Uma receita possui também uma descrição de seu modo de preparação, e o número de porções que rende. Cada ingrediente possui um nome único e uma descrição, particularmente útil para ingredientes exóticos tais como blachan, kiri ou umeboshi. </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3061AFD4-4C3C-7814-E7EF-6F43BB2A0C50}"/>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pt-BR" altLang="pt-BR" sz="4800" b="1">
                <a:solidFill>
                  <a:srgbClr val="0000FF"/>
                </a:solidFill>
                <a:latin typeface="Signet Roundhand" pitchFamily="66" charset="0"/>
              </a:rPr>
              <a:t>M E R  -  Exercício  5</a:t>
            </a:r>
            <a:endParaRPr lang="pt-BR" altLang="pt-BR" sz="4400">
              <a:solidFill>
                <a:schemeClr val="tx2"/>
              </a:solidFill>
            </a:endParaRPr>
          </a:p>
        </p:txBody>
      </p:sp>
      <p:sp>
        <p:nvSpPr>
          <p:cNvPr id="99331" name="Rectangle 3">
            <a:extLst>
              <a:ext uri="{FF2B5EF4-FFF2-40B4-BE49-F238E27FC236}">
                <a16:creationId xmlns:a16="http://schemas.microsoft.com/office/drawing/2014/main" id="{35FFD150-9DE1-0025-162D-6CDC0E64CB63}"/>
              </a:ext>
            </a:extLst>
          </p:cNvPr>
          <p:cNvSpPr>
            <a:spLocks noChangeArrowheads="1"/>
          </p:cNvSpPr>
          <p:nvPr/>
        </p:nvSpPr>
        <p:spPr bwMode="auto">
          <a:xfrm>
            <a:off x="1822450" y="1905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Receitas</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Os cozinheiros renomados podem, para efeito de publicidade dos livros, fornecer um nome fantasia, bem como uma lista de restaurantes importantes nos quais já trabalhou. Esta lista é fornecida pelo cozinheiro no momento de sua Todo cozinheiro deve produzir um certo número de receitas por mês, sendo que os cozinheiros recém-contratados têm um prazo de até 45 dias para entregar suas primeiras receitas.</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1ACC2C96-5DB4-53AA-6649-76F15832033C}"/>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5</a:t>
            </a:r>
            <a:endParaRPr lang="pt-BR" altLang="pt-BR" sz="4400">
              <a:solidFill>
                <a:schemeClr val="tx2"/>
              </a:solidFill>
            </a:endParaRPr>
          </a:p>
        </p:txBody>
      </p:sp>
      <p:sp>
        <p:nvSpPr>
          <p:cNvPr id="100355" name="Rectangle 3">
            <a:extLst>
              <a:ext uri="{FF2B5EF4-FFF2-40B4-BE49-F238E27FC236}">
                <a16:creationId xmlns:a16="http://schemas.microsoft.com/office/drawing/2014/main" id="{D978DDD8-40CF-EF10-E5E9-767780E5E745}"/>
              </a:ext>
            </a:extLst>
          </p:cNvPr>
          <p:cNvSpPr>
            <a:spLocks noChangeArrowheads="1"/>
          </p:cNvSpPr>
          <p:nvPr/>
        </p:nvSpPr>
        <p:spPr bwMode="auto">
          <a:xfrm>
            <a:off x="1822450" y="17526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Receitas</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Receitas podem ser testadas por degustadores. Cada teste envolve um degustador, é executado numa data, e envolve a atribuição de uma nota. Podem existir receitas sem teste, mas todo degustador contratado pela firma já executou pelo menos um teste.</a:t>
            </a:r>
          </a:p>
          <a:p>
            <a:pPr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A empresa edita livros de receitas, nos quais, obviamente, constam diversas receitas. Essas receitas podem ou não ser inéditas, ou seja, já terem sido publicadas em outros livros. Além de suas receitas, cada livro é caracterizado por um título único, um código ISBN (também único), e pelo editor do livro.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17EB89E9-BBA9-4D2B-A280-69774D438FC3}"/>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6</a:t>
            </a:r>
            <a:endParaRPr lang="pt-BR" altLang="pt-BR" sz="4400">
              <a:solidFill>
                <a:schemeClr val="tx2"/>
              </a:solidFill>
            </a:endParaRPr>
          </a:p>
        </p:txBody>
      </p:sp>
      <p:sp>
        <p:nvSpPr>
          <p:cNvPr id="101379" name="Rectangle 3">
            <a:extLst>
              <a:ext uri="{FF2B5EF4-FFF2-40B4-BE49-F238E27FC236}">
                <a16:creationId xmlns:a16="http://schemas.microsoft.com/office/drawing/2014/main" id="{E23D5A7C-3E24-6025-8820-709D855404D8}"/>
              </a:ext>
            </a:extLst>
          </p:cNvPr>
          <p:cNvSpPr>
            <a:spLocks noChangeArrowheads="1"/>
          </p:cNvSpPr>
          <p:nvPr/>
        </p:nvSpPr>
        <p:spPr bwMode="auto">
          <a:xfrm>
            <a:off x="1822450" y="19812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Academia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Uma academia oferece várias opções de prática de esporte a seus clientes. Para este fim, ela conta com uma equipe de professores, e com uma infra-estrutura de locais adequados para práticas esportivas diversas. </a:t>
            </a:r>
          </a:p>
          <a:p>
            <a:pPr algn="just" eaLnBrk="1" hangingPunct="1">
              <a:spcBef>
                <a:spcPct val="20000"/>
              </a:spcBef>
              <a:buClr>
                <a:schemeClr val="folHlink"/>
              </a:buClr>
              <a:buSzPct val="60000"/>
              <a:buFont typeface="Wingdings" panose="05000000000000000000" pitchFamily="2" charset="2"/>
              <a:buNone/>
            </a:pPr>
            <a:r>
              <a:rPr lang="pt-BR" altLang="pt-BR" b="1">
                <a:latin typeface="Arial" panose="020B0604020202020204" pitchFamily="34" charset="0"/>
              </a:rPr>
              <a:t>   Os clientes são caracterizados pelo RG, nome, endereço, e um ou mais telefones de contato.</a:t>
            </a:r>
          </a:p>
          <a:p>
            <a:pPr algn="just" eaLnBrk="1" hangingPunct="1">
              <a:spcBef>
                <a:spcPct val="20000"/>
              </a:spcBef>
              <a:buClr>
                <a:schemeClr val="folHlink"/>
              </a:buClr>
              <a:buSzPct val="60000"/>
              <a:buFont typeface="Wingdings" panose="05000000000000000000" pitchFamily="2" charset="2"/>
              <a:buNone/>
            </a:pPr>
            <a:endParaRPr lang="pt-BR" altLang="pt-BR" b="1">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None/>
            </a:pPr>
            <a:r>
              <a:rPr lang="pt-BR" altLang="pt-BR" b="1">
                <a:latin typeface="Arial" panose="020B0604020202020204" pitchFamily="34" charset="0"/>
              </a:rPr>
              <a:t> </a:t>
            </a:r>
            <a:endParaRPr lang="pt-BR" altLang="pt-BR" b="1">
              <a:solidFill>
                <a:srgbClr val="FFFF00"/>
              </a:solidFill>
              <a:latin typeface="Arial" panose="020B0604020202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F1AD985-C38E-9C9C-DD7F-8D67E9E73874}"/>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6</a:t>
            </a:r>
            <a:endParaRPr lang="pt-BR" altLang="pt-BR" sz="4400">
              <a:solidFill>
                <a:schemeClr val="tx2"/>
              </a:solidFill>
            </a:endParaRPr>
          </a:p>
        </p:txBody>
      </p:sp>
      <p:sp>
        <p:nvSpPr>
          <p:cNvPr id="102403" name="Rectangle 3">
            <a:extLst>
              <a:ext uri="{FF2B5EF4-FFF2-40B4-BE49-F238E27FC236}">
                <a16:creationId xmlns:a16="http://schemas.microsoft.com/office/drawing/2014/main" id="{1FF7A8FC-A5FB-80FA-1911-8D181427C1F7}"/>
              </a:ext>
            </a:extLst>
          </p:cNvPr>
          <p:cNvSpPr>
            <a:spLocks noChangeArrowheads="1"/>
          </p:cNvSpPr>
          <p:nvPr/>
        </p:nvSpPr>
        <p:spPr bwMode="auto">
          <a:xfrm>
            <a:off x="1822450" y="13716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Academia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 Para aqueles clientes que freqüentam (já freqüentaram) aulas ou musculação, é mantido o histórico dos contratos já firmados por estes alunos. Para cada contrato (novo ou renovação), são registrados a data de início do contrato (dia/mês/ano), data de fim (dia/mês/ano), valor total do contrato, e forma de pagamento (e.g. pré-datado, à vista, parcelado em 3 vezes, etc). Um mesmo aluno não possui dois contratos que iniciam na mesma data. As formas de pagamento são estabelecidas em função do momento econômico e do aluno, não sendo possível pré-defini-las. O sistema não é responsável pela manutenção do controle do pagamento das mensalidades do contrato.</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82756A64-1805-0999-0582-91C6D90454BE}"/>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6</a:t>
            </a:r>
            <a:endParaRPr lang="pt-BR" altLang="pt-BR" sz="4400">
              <a:solidFill>
                <a:schemeClr val="tx2"/>
              </a:solidFill>
            </a:endParaRPr>
          </a:p>
        </p:txBody>
      </p:sp>
      <p:sp>
        <p:nvSpPr>
          <p:cNvPr id="103427" name="Rectangle 3">
            <a:extLst>
              <a:ext uri="{FF2B5EF4-FFF2-40B4-BE49-F238E27FC236}">
                <a16:creationId xmlns:a16="http://schemas.microsoft.com/office/drawing/2014/main" id="{3D83643B-9458-9A38-5218-D33857B38CC6}"/>
              </a:ext>
            </a:extLst>
          </p:cNvPr>
          <p:cNvSpPr>
            <a:spLocks noChangeArrowheads="1"/>
          </p:cNvSpPr>
          <p:nvPr/>
        </p:nvSpPr>
        <p:spPr bwMode="auto">
          <a:xfrm>
            <a:off x="1822450" y="13716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Academia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Cada professor possui um RG e um número de carteira de trabalho (ambos são únicos), e é caracterizado por um nome, endereço, um ou mais telefones de contato, e salário. Cada professor está apto a orientar pelo menos uma modalidade esportiva (e.g. vôlei, basquete, aeróbica, musculação, etc). Eventualmente o professor tem uma qualificação específica para a orientação de uma dada modalidade (e.g. mestrado em voleibol pela ESEF, especialização em capoeira com Mestre Dadá, etc), podendo possuir mais de uma (e.g. mestrado em voleibol pela ESEF e especialização em voleibol para terceira idade). </a:t>
            </a:r>
          </a:p>
          <a:p>
            <a:pPr algn="ctr" eaLnBrk="1" hangingPunct="1">
              <a:spcBef>
                <a:spcPct val="20000"/>
              </a:spcBef>
              <a:buClr>
                <a:schemeClr val="folHlink"/>
              </a:buClr>
              <a:buSzPct val="60000"/>
              <a:buFont typeface="Wingdings" panose="05000000000000000000" pitchFamily="2" charset="2"/>
              <a:buNone/>
            </a:pPr>
            <a:endParaRPr lang="pt-BR" altLang="pt-BR" b="1">
              <a:solidFill>
                <a:srgbClr val="FFFF00"/>
              </a:solidFill>
              <a:latin typeface="Arial"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a:extLst>
              <a:ext uri="{FF2B5EF4-FFF2-40B4-BE49-F238E27FC236}">
                <a16:creationId xmlns:a16="http://schemas.microsoft.com/office/drawing/2014/main" id="{A6F96BC2-9E0C-2488-4635-8F93C6D3E0BC}"/>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6</a:t>
            </a:r>
            <a:endParaRPr lang="pt-BR" altLang="pt-BR" sz="4400">
              <a:solidFill>
                <a:schemeClr val="tx2"/>
              </a:solidFill>
            </a:endParaRPr>
          </a:p>
        </p:txBody>
      </p:sp>
      <p:sp>
        <p:nvSpPr>
          <p:cNvPr id="104451" name="Rectangle 1027">
            <a:extLst>
              <a:ext uri="{FF2B5EF4-FFF2-40B4-BE49-F238E27FC236}">
                <a16:creationId xmlns:a16="http://schemas.microsoft.com/office/drawing/2014/main" id="{BFA2797B-E744-99AE-D1A9-BE89D407C381}"/>
              </a:ext>
            </a:extLst>
          </p:cNvPr>
          <p:cNvSpPr>
            <a:spLocks noChangeArrowheads="1"/>
          </p:cNvSpPr>
          <p:nvPr/>
        </p:nvSpPr>
        <p:spPr bwMode="auto">
          <a:xfrm>
            <a:off x="1822450" y="19812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Academia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Ao ser contratado, o professor informa todas as modalidades que pode orientar, e sua qualificação (ou qualificações) para cada uma delas, caso exista(m). Uma mesma modalidade pode ser orientada por um ou mais vários professores, ou mesmo por nenhum (por exemplo, as aulas de aeróbica são orientadas por um professor, mas paddle pode ser praticado por clientes da academia que simplesmente alugam as canchas).</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a:p>
            <a:pPr algn="ctr" eaLnBrk="1" hangingPunct="1">
              <a:spcBef>
                <a:spcPct val="20000"/>
              </a:spcBef>
              <a:buClr>
                <a:schemeClr val="folHlink"/>
              </a:buClr>
              <a:buSzPct val="60000"/>
              <a:buFont typeface="Wingdings" panose="05000000000000000000" pitchFamily="2" charset="2"/>
              <a:buNone/>
            </a:pPr>
            <a:endParaRPr lang="pt-BR" altLang="pt-BR" b="1">
              <a:solidFill>
                <a:srgbClr val="FFFF00"/>
              </a:solidFill>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CDC8EA6-53FC-B573-6B0E-258C55E01ECC}"/>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6</a:t>
            </a:r>
            <a:endParaRPr lang="pt-BR" altLang="pt-BR" sz="4400">
              <a:solidFill>
                <a:schemeClr val="tx2"/>
              </a:solidFill>
            </a:endParaRPr>
          </a:p>
        </p:txBody>
      </p:sp>
      <p:sp>
        <p:nvSpPr>
          <p:cNvPr id="105475" name="Rectangle 3">
            <a:extLst>
              <a:ext uri="{FF2B5EF4-FFF2-40B4-BE49-F238E27FC236}">
                <a16:creationId xmlns:a16="http://schemas.microsoft.com/office/drawing/2014/main" id="{CD02F1FF-D9A0-AFE0-9E02-6A9169345BBB}"/>
              </a:ext>
            </a:extLst>
          </p:cNvPr>
          <p:cNvSpPr>
            <a:spLocks noChangeArrowheads="1"/>
          </p:cNvSpPr>
          <p:nvPr/>
        </p:nvSpPr>
        <p:spPr bwMode="auto">
          <a:xfrm>
            <a:off x="1822450" y="2286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Academia</a:t>
            </a:r>
          </a:p>
          <a:p>
            <a:pPr algn="just" eaLnBrk="1" hangingPunct="1">
              <a:spcBef>
                <a:spcPct val="20000"/>
              </a:spcBef>
              <a:buClr>
                <a:schemeClr val="folHlink"/>
              </a:buClr>
              <a:buSzPct val="60000"/>
              <a:buFont typeface="Wingdings" panose="05000000000000000000" pitchFamily="2" charset="2"/>
              <a:buNone/>
            </a:pPr>
            <a:endParaRPr lang="pt-BR" altLang="pt-BR" b="1">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A academia oferece um elenco de modalidades esportivas, de acordo com a infra-estrutura existente. A qualquer momento, a academia quer poder saber quais modalidades esportivas oferece, quais professores podem atuar em quais modalidade esportivas, e quais aulas estão previstas para uma mesma modalidade (eventualmente, com seus respectivos professores).</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a:p>
            <a:pPr algn="ctr" eaLnBrk="1" hangingPunct="1">
              <a:spcBef>
                <a:spcPct val="20000"/>
              </a:spcBef>
              <a:buClr>
                <a:schemeClr val="folHlink"/>
              </a:buClr>
              <a:buSzPct val="60000"/>
              <a:buFont typeface="Wingdings" panose="05000000000000000000" pitchFamily="2" charset="2"/>
              <a:buNone/>
            </a:pPr>
            <a:endParaRPr lang="pt-BR" altLang="pt-BR" b="1">
              <a:solidFill>
                <a:srgbClr val="FFFF00"/>
              </a:solidFill>
              <a:latin typeface="Arial" panose="020B060402020202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A5E8FC3-F7EC-FA95-5920-78FC59EE2CE3}"/>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06499" name="Rectangle 3">
            <a:extLst>
              <a:ext uri="{FF2B5EF4-FFF2-40B4-BE49-F238E27FC236}">
                <a16:creationId xmlns:a16="http://schemas.microsoft.com/office/drawing/2014/main" id="{97F88578-158E-35F7-F2FB-F99AFAFBF5CC}"/>
              </a:ext>
            </a:extLst>
          </p:cNvPr>
          <p:cNvSpPr>
            <a:spLocks noChangeArrowheads="1"/>
          </p:cNvSpPr>
          <p:nvPr/>
        </p:nvSpPr>
        <p:spPr bwMode="auto">
          <a:xfrm>
            <a:off x="1822450" y="2286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Um cinema possui várias salas de cinema, as quais exibem filmes em horários diversos. O cinema tem interesse em saber quais filmes estão atualmente em cartaz, em que salas e em que horários. </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48">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E8C4AED-A0C0-9BF9-1468-528C070D867F}"/>
              </a:ext>
            </a:extLst>
          </p:cNvPr>
          <p:cNvSpPr>
            <a:spLocks noGrp="1"/>
          </p:cNvSpPr>
          <p:nvPr>
            <p:ph type="title"/>
          </p:nvPr>
        </p:nvSpPr>
        <p:spPr>
          <a:xfrm>
            <a:off x="612648" y="365125"/>
            <a:ext cx="5295015" cy="2063808"/>
          </a:xfrm>
        </p:spPr>
        <p:txBody>
          <a:bodyPr anchor="b">
            <a:normAutofit/>
          </a:bodyPr>
          <a:lstStyle/>
          <a:p>
            <a:r>
              <a:rPr lang="pt-BR" sz="5400"/>
              <a:t>Modelo Conceitual</a:t>
            </a:r>
          </a:p>
        </p:txBody>
      </p:sp>
      <p:pic>
        <p:nvPicPr>
          <p:cNvPr id="5" name="Imagem 4">
            <a:extLst>
              <a:ext uri="{FF2B5EF4-FFF2-40B4-BE49-F238E27FC236}">
                <a16:creationId xmlns:a16="http://schemas.microsoft.com/office/drawing/2014/main" id="{DD7D6734-CF40-7C73-7440-0B4429C72E2B}"/>
              </a:ext>
            </a:extLst>
          </p:cNvPr>
          <p:cNvPicPr>
            <a:picLocks noChangeAspect="1"/>
          </p:cNvPicPr>
          <p:nvPr/>
        </p:nvPicPr>
        <p:blipFill>
          <a:blip r:embed="rId2"/>
          <a:stretch>
            <a:fillRect/>
          </a:stretch>
        </p:blipFill>
        <p:spPr>
          <a:xfrm>
            <a:off x="5830857" y="117346"/>
            <a:ext cx="6268192" cy="2977390"/>
          </a:xfrm>
          <a:prstGeom prst="rect">
            <a:avLst/>
          </a:prstGeom>
        </p:spPr>
      </p:pic>
      <p:pic>
        <p:nvPicPr>
          <p:cNvPr id="11" name="Imagem 10">
            <a:extLst>
              <a:ext uri="{FF2B5EF4-FFF2-40B4-BE49-F238E27FC236}">
                <a16:creationId xmlns:a16="http://schemas.microsoft.com/office/drawing/2014/main" id="{9E871C64-BA28-0850-EA4D-E627CD3463BE}"/>
              </a:ext>
            </a:extLst>
          </p:cNvPr>
          <p:cNvPicPr>
            <a:picLocks noChangeAspect="1"/>
          </p:cNvPicPr>
          <p:nvPr/>
        </p:nvPicPr>
        <p:blipFill>
          <a:blip r:embed="rId3"/>
          <a:stretch>
            <a:fillRect/>
          </a:stretch>
        </p:blipFill>
        <p:spPr>
          <a:xfrm>
            <a:off x="5830856" y="3212081"/>
            <a:ext cx="6117304" cy="2034001"/>
          </a:xfrm>
          <a:prstGeom prst="rect">
            <a:avLst/>
          </a:prstGeom>
        </p:spPr>
      </p:pic>
      <p:sp>
        <p:nvSpPr>
          <p:cNvPr id="54"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329CE19D-DED0-BB89-1560-3AB016EAE8CB}"/>
              </a:ext>
            </a:extLst>
          </p:cNvPr>
          <p:cNvSpPr>
            <a:spLocks noGrp="1"/>
          </p:cNvSpPr>
          <p:nvPr>
            <p:ph idx="1"/>
          </p:nvPr>
        </p:nvSpPr>
        <p:spPr>
          <a:xfrm>
            <a:off x="612648" y="2908005"/>
            <a:ext cx="5295015" cy="3268957"/>
          </a:xfrm>
        </p:spPr>
        <p:txBody>
          <a:bodyPr>
            <a:normAutofit/>
          </a:bodyPr>
          <a:lstStyle/>
          <a:p>
            <a:r>
              <a:rPr lang="pt-BR" sz="2200"/>
              <a:t>A técnica de modelagem conceitual mais difundida é a abordagem entidade-relacionamento (ER). Nesta técnica, um modelo conceitual é usualmente representado através de um diagrama, chamado diagrama entidade-relacionamento (DER). A Figura 1.3 apresenta um DER parcial para o problema da fábrica.</a:t>
            </a:r>
          </a:p>
        </p:txBody>
      </p:sp>
      <p:pic>
        <p:nvPicPr>
          <p:cNvPr id="9" name="Imagem 8">
            <a:extLst>
              <a:ext uri="{FF2B5EF4-FFF2-40B4-BE49-F238E27FC236}">
                <a16:creationId xmlns:a16="http://schemas.microsoft.com/office/drawing/2014/main" id="{6C467BE3-A771-7A06-D9BC-8817562DF433}"/>
              </a:ext>
            </a:extLst>
          </p:cNvPr>
          <p:cNvPicPr>
            <a:picLocks noChangeAspect="1"/>
          </p:cNvPicPr>
          <p:nvPr/>
        </p:nvPicPr>
        <p:blipFill>
          <a:blip r:embed="rId4"/>
          <a:stretch>
            <a:fillRect/>
          </a:stretch>
        </p:blipFill>
        <p:spPr>
          <a:xfrm>
            <a:off x="6400799" y="5449733"/>
            <a:ext cx="5295016" cy="1204616"/>
          </a:xfrm>
          <a:prstGeom prst="rect">
            <a:avLst/>
          </a:prstGeom>
        </p:spPr>
      </p:pic>
    </p:spTree>
    <p:extLst>
      <p:ext uri="{BB962C8B-B14F-4D97-AF65-F5344CB8AC3E}">
        <p14:creationId xmlns:p14="http://schemas.microsoft.com/office/powerpoint/2010/main" val="664436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B6BCF048-B1EB-4672-1027-55F1CE518906}"/>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07523" name="Rectangle 3">
            <a:extLst>
              <a:ext uri="{FF2B5EF4-FFF2-40B4-BE49-F238E27FC236}">
                <a16:creationId xmlns:a16="http://schemas.microsoft.com/office/drawing/2014/main" id="{7467A067-6430-23BC-FD06-73078FE0DDAA}"/>
              </a:ext>
            </a:extLst>
          </p:cNvPr>
          <p:cNvSpPr>
            <a:spLocks noChangeArrowheads="1"/>
          </p:cNvSpPr>
          <p:nvPr/>
        </p:nvSpPr>
        <p:spPr bwMode="auto">
          <a:xfrm>
            <a:off x="1822450" y="1905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Cada sala possui um nome (único) e capacidade (número de lugares). Os filmes são caracterizados por seu nome em português, nome na língua original (se estrangeiro), diretor, ano de lançamento, tipo, e sinopse. Não existem dois filmes com o mesmo nome (em português) e ano de lançamento. Eventualmente, podem existir para o filme premiações ou indicações para premiação (e.g. Palma de Ouro em 1987, Oscar de melhor atriz em 89, indicado para melhor filme estrangeiro em 1996), e esta informação é usada para divulgação dos filmes.</a:t>
            </a:r>
          </a:p>
          <a:p>
            <a:pPr algn="just" eaLnBrk="1" hangingPunct="1">
              <a:spcBef>
                <a:spcPct val="20000"/>
              </a:spcBef>
              <a:buClr>
                <a:schemeClr val="folHlink"/>
              </a:buClr>
              <a:buSzPct val="60000"/>
              <a:buFont typeface="Wingdings" panose="05000000000000000000" pitchFamily="2" charset="2"/>
              <a:buNone/>
            </a:pPr>
            <a:r>
              <a:rPr lang="pt-BR" altLang="pt-BR" b="1">
                <a:latin typeface="Arial" panose="020B0604020202020204" pitchFamily="34" charset="0"/>
              </a:rPr>
              <a:t> </a:t>
            </a:r>
            <a:endParaRPr lang="pt-BR" altLang="pt-BR" b="1">
              <a:solidFill>
                <a:srgbClr val="FFFF00"/>
              </a:solidFill>
              <a:latin typeface="Arial" panose="020B0604020202020204" pitchFamily="34"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11A349DB-4493-CA48-7AC0-2E1ADF158CB4}"/>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08547" name="Rectangle 3">
            <a:extLst>
              <a:ext uri="{FF2B5EF4-FFF2-40B4-BE49-F238E27FC236}">
                <a16:creationId xmlns:a16="http://schemas.microsoft.com/office/drawing/2014/main" id="{25BFD186-E260-BD71-0CAC-196C66D3C0EC}"/>
              </a:ext>
            </a:extLst>
          </p:cNvPr>
          <p:cNvSpPr>
            <a:spLocks noChangeArrowheads="1"/>
          </p:cNvSpPr>
          <p:nvPr/>
        </p:nvSpPr>
        <p:spPr bwMode="auto">
          <a:xfrm>
            <a:off x="1822450" y="19050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ctr" eaLnBrk="1" hangingPunct="1">
              <a:spcBef>
                <a:spcPts val="500"/>
              </a:spcBef>
              <a:spcAft>
                <a:spcPts val="500"/>
              </a:spcAft>
              <a:buClr>
                <a:schemeClr val="folHlink"/>
              </a:buClr>
              <a:buSzPct val="60000"/>
            </a:pPr>
            <a:endParaRPr lang="pt-BR" altLang="pt-BR" b="1">
              <a:solidFill>
                <a:schemeClr val="hlink"/>
              </a:solidFill>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Uma exibição de filme ocorre em uma dada sala e horário. Um mesmo filme pode ser exibido na mesma sala, em vários horários. Para filmes muito procurados, o cinema pode ter exibição simultâneas em várias salas (em horários simultâneos ou não). Filmes diferentes podem passar na mesma sala, desde que obviamente não no mesmo horário.</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AC404E8-2EE6-B0FC-6792-0DBD66E03BE8}"/>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09571" name="Rectangle 3">
            <a:extLst>
              <a:ext uri="{FF2B5EF4-FFF2-40B4-BE49-F238E27FC236}">
                <a16:creationId xmlns:a16="http://schemas.microsoft.com/office/drawing/2014/main" id="{27CA2D2E-B057-7AE9-47C1-6F3D4B38549E}"/>
              </a:ext>
            </a:extLst>
          </p:cNvPr>
          <p:cNvSpPr>
            <a:spLocks noChangeArrowheads="1"/>
          </p:cNvSpPr>
          <p:nvPr/>
        </p:nvSpPr>
        <p:spPr bwMode="auto">
          <a:xfrm>
            <a:off x="1822450" y="21336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Uma exibição de filme ocorre em uma dada sala e horário. Um mesmo filme pode ser exibido na mesma sala, em vários horários. Para filmes muito procurados, o cinema pode ter exibição simultâneas em várias salas (em horários simultâneos ou não). Filmes diferentes podem passar na mesma sala, desde que obviamente não no mesmo horário.</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EC18141-12AF-DDC2-6EC8-439763C40174}"/>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10595" name="Rectangle 3">
            <a:extLst>
              <a:ext uri="{FF2B5EF4-FFF2-40B4-BE49-F238E27FC236}">
                <a16:creationId xmlns:a16="http://schemas.microsoft.com/office/drawing/2014/main" id="{6B1506DD-CDE5-F3D0-66B1-3BDF6D15DB7B}"/>
              </a:ext>
            </a:extLst>
          </p:cNvPr>
          <p:cNvSpPr>
            <a:spLocks noChangeArrowheads="1"/>
          </p:cNvSpPr>
          <p:nvPr/>
        </p:nvSpPr>
        <p:spPr bwMode="auto">
          <a:xfrm>
            <a:off x="1822450" y="20574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O cinema só trabalha com horários fixos de filmes, os quais atualmente são: 16:00, 17:00, 18:00, 19:30, 20:00, 22:00, 24:00. A cada um destes horários está vinculado um conjunto de funcionários responsáveis pelo bom andamento das atividades do cinema naquele horário, e que desempenham uma função (ex: caixa, balas, lanterninha, bilheteiro). Cada funcionário é caracterizado pelo número da carteira da trabalho (único), nome, data de admissão e salário.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64B8E37-EEB2-F9ED-DD6E-81980A352B35}"/>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11619" name="Rectangle 3">
            <a:extLst>
              <a:ext uri="{FF2B5EF4-FFF2-40B4-BE49-F238E27FC236}">
                <a16:creationId xmlns:a16="http://schemas.microsoft.com/office/drawing/2014/main" id="{B5A0794E-7472-6082-79EB-E2BA91B0460F}"/>
              </a:ext>
            </a:extLst>
          </p:cNvPr>
          <p:cNvSpPr>
            <a:spLocks noChangeArrowheads="1"/>
          </p:cNvSpPr>
          <p:nvPr/>
        </p:nvSpPr>
        <p:spPr bwMode="auto">
          <a:xfrm>
            <a:off x="1822450" y="22098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ts val="500"/>
              </a:spcBef>
              <a:spcAft>
                <a:spcPts val="500"/>
              </a:spcAft>
              <a:buClr>
                <a:schemeClr val="folHlink"/>
              </a:buClr>
              <a:buSzPct val="60000"/>
            </a:pPr>
            <a:r>
              <a:rPr lang="pt-BR" altLang="pt-BR" b="1">
                <a:solidFill>
                  <a:schemeClr val="hlink"/>
                </a:solidFill>
                <a:latin typeface="Arial" panose="020B0604020202020204" pitchFamily="34" charset="0"/>
              </a:rPr>
              <a:t>Mini-mundo Cinema</a:t>
            </a: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Para maior satisfação dos funcionários, existe um rodízio das funções conforme o horário (ex: um mesmo funcionário pode ser caixa no horário das 16:00, e baleiro no horário das 21:00). Todo horário tem pelo menos três funcionários alocados.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44A5D0D-FD95-6DE9-0468-0681D5734781}"/>
              </a:ext>
            </a:extLst>
          </p:cNvPr>
          <p:cNvSpPr>
            <a:spLocks noChangeArrowheads="1"/>
          </p:cNvSpPr>
          <p:nvPr/>
        </p:nvSpPr>
        <p:spPr bwMode="auto">
          <a:xfrm>
            <a:off x="1746250" y="76200"/>
            <a:ext cx="8305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pt-BR" altLang="pt-BR" sz="4800" b="1">
                <a:solidFill>
                  <a:srgbClr val="0000FF"/>
                </a:solidFill>
                <a:latin typeface="Signet Roundhand" pitchFamily="66" charset="0"/>
              </a:rPr>
              <a:t>M E R  -  Exercício  7</a:t>
            </a:r>
            <a:endParaRPr lang="pt-BR" altLang="pt-BR" sz="4400">
              <a:solidFill>
                <a:schemeClr val="tx2"/>
              </a:solidFill>
            </a:endParaRPr>
          </a:p>
        </p:txBody>
      </p:sp>
      <p:sp>
        <p:nvSpPr>
          <p:cNvPr id="112643" name="Rectangle 3">
            <a:extLst>
              <a:ext uri="{FF2B5EF4-FFF2-40B4-BE49-F238E27FC236}">
                <a16:creationId xmlns:a16="http://schemas.microsoft.com/office/drawing/2014/main" id="{280819EE-E432-9BE0-F588-E9A25425BBFB}"/>
              </a:ext>
            </a:extLst>
          </p:cNvPr>
          <p:cNvSpPr>
            <a:spLocks noChangeArrowheads="1"/>
          </p:cNvSpPr>
          <p:nvPr/>
        </p:nvSpPr>
        <p:spPr bwMode="auto">
          <a:xfrm>
            <a:off x="1822450" y="2133600"/>
            <a:ext cx="883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spcBef>
                <a:spcPct val="20000"/>
              </a:spcBef>
              <a:buClr>
                <a:schemeClr val="folHlink"/>
              </a:buClr>
              <a:buSzPct val="60000"/>
              <a:buFont typeface="Wingdings" panose="05000000000000000000" pitchFamily="2" charset="2"/>
              <a:buNone/>
            </a:pPr>
            <a:r>
              <a:rPr lang="pt-BR" altLang="pt-BR" b="1">
                <a:solidFill>
                  <a:schemeClr val="hlink"/>
                </a:solidFill>
                <a:latin typeface="Arial" panose="020B0604020202020204" pitchFamily="34" charset="0"/>
              </a:rPr>
              <a:t>Mini-mundo Cinema </a:t>
            </a:r>
          </a:p>
          <a:p>
            <a:pPr algn="just" eaLnBrk="1" hangingPunct="1">
              <a:spcBef>
                <a:spcPct val="20000"/>
              </a:spcBef>
              <a:buClr>
                <a:schemeClr val="folHlink"/>
              </a:buClr>
              <a:buSzPct val="60000"/>
              <a:buFont typeface="Wingdings" panose="05000000000000000000" pitchFamily="2" charset="2"/>
              <a:buChar char="n"/>
            </a:pPr>
            <a:endParaRPr lang="pt-BR" altLang="pt-BR" b="1">
              <a:latin typeface="Arial" panose="020B0604020202020204" pitchFamily="34" charset="0"/>
            </a:endParaRPr>
          </a:p>
          <a:p>
            <a:pPr algn="just" eaLnBrk="1" hangingPunct="1">
              <a:spcBef>
                <a:spcPct val="20000"/>
              </a:spcBef>
              <a:buClr>
                <a:schemeClr val="folHlink"/>
              </a:buClr>
              <a:buSzPct val="60000"/>
              <a:buFont typeface="Wingdings" panose="05000000000000000000" pitchFamily="2" charset="2"/>
              <a:buChar char="n"/>
            </a:pPr>
            <a:r>
              <a:rPr lang="pt-BR" altLang="pt-BR" b="1">
                <a:latin typeface="Arial" panose="020B0604020202020204" pitchFamily="34" charset="0"/>
              </a:rPr>
              <a:t>Para aumentar a renda do cinema, em cada sessão são exibidas propagandas. Uma propaganda é identificada por um código, e caracterizada por um nome, agência, e faixa etária apropriada, e pode ser exibida em várias sessões. Cada sessão possui sua própria programação de propagandas (e.g. a sessão do Titanic das 14:00 horas na sala 1 pode ou não ter o mesmo conjunto de propagandas que a sessão do Titanic em outro horário e/ou sala).</a:t>
            </a:r>
          </a:p>
          <a:p>
            <a:pPr algn="ctr" eaLnBrk="1" hangingPunct="1">
              <a:spcBef>
                <a:spcPct val="20000"/>
              </a:spcBef>
              <a:buClr>
                <a:schemeClr val="folHlink"/>
              </a:buClr>
              <a:buSzPct val="60000"/>
              <a:buFont typeface="Wingdings" panose="05000000000000000000" pitchFamily="2" charset="2"/>
              <a:buNone/>
            </a:pPr>
            <a:endParaRPr lang="pt-BR" altLang="pt-BR" b="1">
              <a:solidFill>
                <a:srgbClr val="FFFF00"/>
              </a:solidFill>
              <a:latin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CEED20-A22C-4FC3-BC0E-F4FE53FDE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2A3CD93-CBD5-E0DD-0E03-62DF64409D6C}"/>
              </a:ext>
            </a:extLst>
          </p:cNvPr>
          <p:cNvSpPr>
            <a:spLocks noGrp="1"/>
          </p:cNvSpPr>
          <p:nvPr>
            <p:ph type="title"/>
          </p:nvPr>
        </p:nvSpPr>
        <p:spPr>
          <a:xfrm>
            <a:off x="1113810" y="2825248"/>
            <a:ext cx="4036334" cy="2387600"/>
          </a:xfrm>
          <a:prstGeom prst="ellipse">
            <a:avLst/>
          </a:prstGeom>
        </p:spPr>
        <p:txBody>
          <a:bodyPr vert="horz" lIns="91440" tIns="45720" rIns="91440" bIns="45720" rtlCol="0" anchor="t">
            <a:normAutofit/>
          </a:bodyPr>
          <a:lstStyle/>
          <a:p>
            <a:r>
              <a:rPr lang="en-US" sz="3400" kern="1200" dirty="0">
                <a:solidFill>
                  <a:schemeClr val="tx1"/>
                </a:solidFill>
                <a:latin typeface="+mj-lt"/>
                <a:ea typeface="+mj-ea"/>
                <a:cs typeface="+mj-cs"/>
              </a:rPr>
              <a:t>Forma </a:t>
            </a:r>
            <a:r>
              <a:rPr lang="en-US" sz="3400" kern="1200" dirty="0" err="1">
                <a:solidFill>
                  <a:schemeClr val="tx1"/>
                </a:solidFill>
                <a:latin typeface="+mj-lt"/>
                <a:ea typeface="+mj-ea"/>
                <a:cs typeface="+mj-cs"/>
              </a:rPr>
              <a:t>Gráfica</a:t>
            </a:r>
            <a:r>
              <a:rPr lang="en-US" sz="3400" kern="1200" dirty="0">
                <a:solidFill>
                  <a:schemeClr val="tx1"/>
                </a:solidFill>
                <a:latin typeface="+mj-lt"/>
                <a:ea typeface="+mj-ea"/>
                <a:cs typeface="+mj-cs"/>
              </a:rPr>
              <a:t> x </a:t>
            </a:r>
            <a:br>
              <a:rPr lang="en-US" sz="3400" kern="1200" dirty="0">
                <a:solidFill>
                  <a:schemeClr val="tx1"/>
                </a:solidFill>
                <a:latin typeface="+mj-lt"/>
                <a:ea typeface="+mj-ea"/>
                <a:cs typeface="+mj-cs"/>
              </a:rPr>
            </a:br>
            <a:r>
              <a:rPr lang="en-US" sz="3400" kern="1200" dirty="0">
                <a:solidFill>
                  <a:schemeClr val="tx1"/>
                </a:solidFill>
                <a:latin typeface="+mj-lt"/>
                <a:ea typeface="+mj-ea"/>
                <a:cs typeface="+mj-cs"/>
              </a:rPr>
              <a:t>Forma Textual</a:t>
            </a:r>
          </a:p>
        </p:txBody>
      </p:sp>
      <p:grpSp>
        <p:nvGrpSpPr>
          <p:cNvPr id="19" name="Group 18">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49524"/>
            <a:ext cx="731521" cy="673460"/>
            <a:chOff x="3940602" y="308034"/>
            <a:chExt cx="2116791" cy="3428999"/>
          </a:xfrm>
          <a:solidFill>
            <a:schemeClr val="accent4"/>
          </a:solidFill>
        </p:grpSpPr>
        <p:sp>
          <p:nvSpPr>
            <p:cNvPr id="20" name="Rectangle 19">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C0D698E5-32F0-FA26-14F6-C27E34011093}"/>
              </a:ext>
            </a:extLst>
          </p:cNvPr>
          <p:cNvPicPr>
            <a:picLocks noGrp="1" noChangeAspect="1"/>
          </p:cNvPicPr>
          <p:nvPr>
            <p:ph idx="1"/>
          </p:nvPr>
        </p:nvPicPr>
        <p:blipFill>
          <a:blip r:embed="rId2"/>
          <a:stretch>
            <a:fillRect/>
          </a:stretch>
        </p:blipFill>
        <p:spPr>
          <a:xfrm>
            <a:off x="5922492" y="2056112"/>
            <a:ext cx="5536001" cy="2671120"/>
          </a:xfrm>
          <a:prstGeom prst="rect">
            <a:avLst/>
          </a:prstGeom>
        </p:spPr>
      </p:pic>
      <p:sp>
        <p:nvSpPr>
          <p:cNvPr id="26" name="Rectangle 2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05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9C111C2-2BA4-8BA1-5BE2-3F3A8A6C8B51}"/>
              </a:ext>
            </a:extLst>
          </p:cNvPr>
          <p:cNvSpPr>
            <a:spLocks noGrp="1"/>
          </p:cNvSpPr>
          <p:nvPr>
            <p:ph type="title"/>
          </p:nvPr>
        </p:nvSpPr>
        <p:spPr>
          <a:xfrm>
            <a:off x="612648" y="365125"/>
            <a:ext cx="6986015" cy="1776484"/>
          </a:xfrm>
        </p:spPr>
        <p:txBody>
          <a:bodyPr anchor="b">
            <a:normAutofit/>
          </a:bodyPr>
          <a:lstStyle/>
          <a:p>
            <a:r>
              <a:rPr lang="pt-BR" sz="5400"/>
              <a:t>Modelo Lógico</a:t>
            </a:r>
          </a:p>
        </p:txBody>
      </p:sp>
      <p:pic>
        <p:nvPicPr>
          <p:cNvPr id="11" name="Imagem 10">
            <a:extLst>
              <a:ext uri="{FF2B5EF4-FFF2-40B4-BE49-F238E27FC236}">
                <a16:creationId xmlns:a16="http://schemas.microsoft.com/office/drawing/2014/main" id="{8DF611D1-4593-CE31-5E5C-5F40C1860571}"/>
              </a:ext>
            </a:extLst>
          </p:cNvPr>
          <p:cNvPicPr>
            <a:picLocks noChangeAspect="1"/>
          </p:cNvPicPr>
          <p:nvPr/>
        </p:nvPicPr>
        <p:blipFill>
          <a:blip r:embed="rId2"/>
          <a:stretch>
            <a:fillRect/>
          </a:stretch>
        </p:blipFill>
        <p:spPr>
          <a:xfrm>
            <a:off x="8379409" y="928842"/>
            <a:ext cx="3532036" cy="556518"/>
          </a:xfrm>
          <a:prstGeom prst="rect">
            <a:avLst/>
          </a:prstGeom>
        </p:spPr>
      </p:pic>
      <p:sp>
        <p:nvSpPr>
          <p:cNvPr id="5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2602F29-A682-BD98-8F07-86725443FCD6}"/>
              </a:ext>
            </a:extLst>
          </p:cNvPr>
          <p:cNvSpPr>
            <a:spLocks noGrp="1"/>
          </p:cNvSpPr>
          <p:nvPr>
            <p:ph idx="1"/>
          </p:nvPr>
        </p:nvSpPr>
        <p:spPr>
          <a:xfrm>
            <a:off x="612648" y="2504819"/>
            <a:ext cx="6986016" cy="3672144"/>
          </a:xfrm>
        </p:spPr>
        <p:txBody>
          <a:bodyPr>
            <a:normAutofit/>
          </a:bodyPr>
          <a:lstStyle/>
          <a:p>
            <a:r>
              <a:rPr lang="pt-BR" sz="2200"/>
              <a:t>Um modelo lógico é uma descrição de um banco de dados no nível de abstração visto pelo usuário do SGBD. Assim, o modelo lógico é dependente do tipo de SGBD que está sendo usado.</a:t>
            </a:r>
          </a:p>
          <a:p>
            <a:r>
              <a:rPr lang="pt-BR" sz="2200"/>
              <a:t>Em um SGBD relacional, os dados estão organizados na forma de tabelas.</a:t>
            </a:r>
          </a:p>
        </p:txBody>
      </p:sp>
      <p:pic>
        <p:nvPicPr>
          <p:cNvPr id="15" name="Imagem 14">
            <a:extLst>
              <a:ext uri="{FF2B5EF4-FFF2-40B4-BE49-F238E27FC236}">
                <a16:creationId xmlns:a16="http://schemas.microsoft.com/office/drawing/2014/main" id="{6E4A8915-A3A1-BC1F-3291-3BA5CC64775E}"/>
              </a:ext>
            </a:extLst>
          </p:cNvPr>
          <p:cNvPicPr>
            <a:picLocks noChangeAspect="1"/>
          </p:cNvPicPr>
          <p:nvPr/>
        </p:nvPicPr>
        <p:blipFill>
          <a:blip r:embed="rId3"/>
          <a:stretch>
            <a:fillRect/>
          </a:stretch>
        </p:blipFill>
        <p:spPr>
          <a:xfrm>
            <a:off x="8615748" y="2310086"/>
            <a:ext cx="3061085" cy="1890220"/>
          </a:xfrm>
          <a:prstGeom prst="rect">
            <a:avLst/>
          </a:prstGeom>
        </p:spPr>
      </p:pic>
      <p:pic>
        <p:nvPicPr>
          <p:cNvPr id="9" name="Imagem 8">
            <a:extLst>
              <a:ext uri="{FF2B5EF4-FFF2-40B4-BE49-F238E27FC236}">
                <a16:creationId xmlns:a16="http://schemas.microsoft.com/office/drawing/2014/main" id="{0B5F64D1-3C25-5D00-B165-7086AA50A38E}"/>
              </a:ext>
            </a:extLst>
          </p:cNvPr>
          <p:cNvPicPr>
            <a:picLocks noChangeAspect="1"/>
          </p:cNvPicPr>
          <p:nvPr/>
        </p:nvPicPr>
        <p:blipFill>
          <a:blip r:embed="rId4"/>
          <a:stretch>
            <a:fillRect/>
          </a:stretch>
        </p:blipFill>
        <p:spPr>
          <a:xfrm>
            <a:off x="8381136" y="4897306"/>
            <a:ext cx="3530309" cy="811970"/>
          </a:xfrm>
          <a:prstGeom prst="rect">
            <a:avLst/>
          </a:prstGeom>
        </p:spPr>
      </p:pic>
    </p:spTree>
    <p:extLst>
      <p:ext uri="{BB962C8B-B14F-4D97-AF65-F5344CB8AC3E}">
        <p14:creationId xmlns:p14="http://schemas.microsoft.com/office/powerpoint/2010/main" val="326272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D2004D-BA0A-95EF-7177-38F77C788A77}"/>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kern="1200">
                <a:solidFill>
                  <a:schemeClr val="tx1"/>
                </a:solidFill>
                <a:latin typeface="+mj-lt"/>
                <a:ea typeface="+mj-ea"/>
                <a:cs typeface="+mj-cs"/>
              </a:rPr>
              <a:t>Modelo Conceitual x Modelo Lógico</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a:extLst>
              <a:ext uri="{FF2B5EF4-FFF2-40B4-BE49-F238E27FC236}">
                <a16:creationId xmlns:a16="http://schemas.microsoft.com/office/drawing/2014/main" id="{A185B1B3-FB3A-85BC-1C58-8F22B560DC38}"/>
              </a:ext>
            </a:extLst>
          </p:cNvPr>
          <p:cNvPicPr>
            <a:picLocks noGrp="1" noChangeAspect="1"/>
          </p:cNvPicPr>
          <p:nvPr>
            <p:ph idx="1"/>
          </p:nvPr>
        </p:nvPicPr>
        <p:blipFill>
          <a:blip r:embed="rId2"/>
          <a:stretch>
            <a:fillRect/>
          </a:stretch>
        </p:blipFill>
        <p:spPr>
          <a:xfrm>
            <a:off x="545238" y="1181987"/>
            <a:ext cx="7608304" cy="4564982"/>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70967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EE9046EE70E42BF9F8AF5E7E73FA9" ma:contentTypeVersion="3" ma:contentTypeDescription="Create a new document." ma:contentTypeScope="" ma:versionID="e6bf876780fab4046c2bb2f0b365e8b9">
  <xsd:schema xmlns:xsd="http://www.w3.org/2001/XMLSchema" xmlns:xs="http://www.w3.org/2001/XMLSchema" xmlns:p="http://schemas.microsoft.com/office/2006/metadata/properties" xmlns:ns2="8472057b-cfd1-4628-8ecc-10a8b45f6844" targetNamespace="http://schemas.microsoft.com/office/2006/metadata/properties" ma:root="true" ma:fieldsID="008ce768e64c85af9d32164ebd33d307" ns2:_="">
    <xsd:import namespace="8472057b-cfd1-4628-8ecc-10a8b45f68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72057b-cfd1-4628-8ecc-10a8b45f684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7A7C49-2088-4DF6-AEC9-D0207F33E9A5}"/>
</file>

<file path=customXml/itemProps2.xml><?xml version="1.0" encoding="utf-8"?>
<ds:datastoreItem xmlns:ds="http://schemas.openxmlformats.org/officeDocument/2006/customXml" ds:itemID="{B8AA8992-3D64-4520-8332-EC4E15C5279F}"/>
</file>

<file path=customXml/itemProps3.xml><?xml version="1.0" encoding="utf-8"?>
<ds:datastoreItem xmlns:ds="http://schemas.openxmlformats.org/officeDocument/2006/customXml" ds:itemID="{BDCA977B-4F81-42BF-AF83-B422B5A06154}"/>
</file>

<file path=docProps/app.xml><?xml version="1.0" encoding="utf-8"?>
<Properties xmlns="http://schemas.openxmlformats.org/officeDocument/2006/extended-properties" xmlns:vt="http://schemas.openxmlformats.org/officeDocument/2006/docPropsVTypes">
  <TotalTime>3995</TotalTime>
  <Words>3050</Words>
  <Application>Microsoft Office PowerPoint</Application>
  <PresentationFormat>Widescreen</PresentationFormat>
  <Paragraphs>441</Paragraphs>
  <Slides>65</Slides>
  <Notes>32</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65</vt:i4>
      </vt:variant>
    </vt:vector>
  </HeadingPairs>
  <TitlesOfParts>
    <vt:vector size="77" baseType="lpstr">
      <vt:lpstr>Lucida Casual</vt:lpstr>
      <vt:lpstr>Monotype Sorts</vt:lpstr>
      <vt:lpstr>Signet Roundhand</vt:lpstr>
      <vt:lpstr>Arial</vt:lpstr>
      <vt:lpstr>Calibri</vt:lpstr>
      <vt:lpstr>Calibri Light</vt:lpstr>
      <vt:lpstr>Source Serif Pro</vt:lpstr>
      <vt:lpstr>Symbol</vt:lpstr>
      <vt:lpstr>Tahoma</vt:lpstr>
      <vt:lpstr>Times New Roman</vt:lpstr>
      <vt:lpstr>Wingdings</vt:lpstr>
      <vt:lpstr>Tema do Office</vt:lpstr>
      <vt:lpstr>Banco de Dados:  Modelo Conceitual x Modelo Lógico</vt:lpstr>
      <vt:lpstr>Projeto de banco de dados</vt:lpstr>
      <vt:lpstr>Apresentação do PowerPoint</vt:lpstr>
      <vt:lpstr>Apresentação do PowerPoint</vt:lpstr>
      <vt:lpstr>Apresentação do PowerPoint</vt:lpstr>
      <vt:lpstr>Modelo Conceitual</vt:lpstr>
      <vt:lpstr>Forma Gráfica x  Forma Textual</vt:lpstr>
      <vt:lpstr>Modelo Lógico</vt:lpstr>
      <vt:lpstr>Modelo Conceitual x Modelo Lógico</vt:lpstr>
      <vt:lpstr>Esquema x Instância</vt:lpstr>
      <vt:lpstr>DER - UML</vt:lpstr>
      <vt:lpstr>Tipos de Atributos</vt:lpstr>
      <vt:lpstr>Diagrama Entidade Relacionamento</vt:lpstr>
      <vt:lpstr>Entidade Fraca</vt:lpstr>
      <vt:lpstr>Exemplo 1: Relacionamento Binário</vt:lpstr>
      <vt:lpstr>Exemplo 2: Relacionamento Ternário</vt:lpstr>
      <vt:lpstr>Relacionamento n-ário</vt:lpstr>
      <vt:lpstr>Relavionamento Unário / Autorelacionamento</vt:lpstr>
      <vt:lpstr>Apresentação do PowerPoint</vt:lpstr>
      <vt:lpstr>Apresentação do PowerPoint</vt:lpstr>
      <vt:lpstr>Apresentação do PowerPoint</vt:lpstr>
      <vt:lpstr>Relacionamento de Agregação/ Entidade Associativa x Ternário</vt:lpstr>
      <vt:lpstr>Agregação: quando usar?</vt:lpstr>
      <vt:lpstr>Cardinalidade 1:1 </vt:lpstr>
      <vt:lpstr>Cardinalidade 1:N </vt:lpstr>
      <vt:lpstr>Cardinalidade N:M </vt:lpstr>
      <vt:lpstr>Generalização/ Especialização</vt:lpstr>
      <vt:lpstr>Generalização/ Especialização</vt:lpstr>
      <vt:lpstr>Generalização/ Especialização</vt:lpstr>
      <vt:lpstr>Generalização/ Especialização Total</vt:lpstr>
      <vt:lpstr>Generalização/ Especialização Parcial</vt:lpstr>
      <vt:lpstr>Restrição de Disjunção</vt:lpstr>
      <vt:lpstr>Observações</vt:lpstr>
      <vt:lpstr>Apresentação do PowerPoint</vt:lpstr>
      <vt:lpstr>Apresentação do PowerPoint</vt:lpstr>
      <vt:lpstr>Apresentação do PowerPoint</vt:lpstr>
      <vt:lpstr>Apresentação do PowerPoint</vt:lpstr>
      <vt:lpstr>Exercício</vt:lpstr>
      <vt:lpstr>Resolução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 de Dados:  Modelo Conceitual x Modelo Lógico</dc:title>
  <dc:creator>Debora Barbosa Aires</dc:creator>
  <cp:lastModifiedBy>Debora Barbosa Aires</cp:lastModifiedBy>
  <cp:revision>13</cp:revision>
  <dcterms:created xsi:type="dcterms:W3CDTF">2023-03-14T21:17:22Z</dcterms:created>
  <dcterms:modified xsi:type="dcterms:W3CDTF">2023-05-07T21:34:05Z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0x010100002EE9046EE70E42BF9F8AF5E7E73FA9</vt:lpwstr>
  </property>
</Properties>
</file>